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6858000" cx="9144000"/>
  <p:notesSz cx="6858000" cy="9144000"/>
  <p:embeddedFontLst>
    <p:embeddedFont>
      <p:font typeface="Lemon"/>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Lemon-regular.fntdata"/><Relationship Id="rId72" Type="http://schemas.openxmlformats.org/officeDocument/2006/relationships/slide" Target="slides/slide68.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 name="Shape 27"/>
        <p:cNvGrpSpPr/>
        <p:nvPr/>
      </p:nvGrpSpPr>
      <p:grpSpPr>
        <a:xfrm>
          <a:off x="0" y="0"/>
          <a:ext cx="0" cy="0"/>
          <a:chOff x="0" y="0"/>
          <a:chExt cx="0" cy="0"/>
        </a:xfrm>
      </p:grpSpPr>
      <p:sp>
        <p:nvSpPr>
          <p:cNvPr id="28" name="Google Shape;28;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 name="Google Shape;2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 name="Shape 32"/>
        <p:cNvGrpSpPr/>
        <p:nvPr/>
      </p:nvGrpSpPr>
      <p:grpSpPr>
        <a:xfrm>
          <a:off x="0" y="0"/>
          <a:ext cx="0" cy="0"/>
          <a:chOff x="0" y="0"/>
          <a:chExt cx="0" cy="0"/>
        </a:xfrm>
      </p:grpSpPr>
      <p:sp>
        <p:nvSpPr>
          <p:cNvPr id="33" name="Google Shape;33;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 name="Google Shape;3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x">
  <p:cSld name="TITLE_AND_BODY">
    <p:bg>
      <p:bgPr>
        <a:solidFill>
          <a:srgbClr val="404040"/>
        </a:solidFill>
      </p:bgPr>
    </p:bg>
    <p:spTree>
      <p:nvGrpSpPr>
        <p:cNvPr id="11" name="Shape 11"/>
        <p:cNvGrpSpPr/>
        <p:nvPr/>
      </p:nvGrpSpPr>
      <p:grpSpPr>
        <a:xfrm>
          <a:off x="0" y="0"/>
          <a:ext cx="0" cy="0"/>
          <a:chOff x="0" y="0"/>
          <a:chExt cx="0" cy="0"/>
        </a:xfrm>
      </p:grpSpPr>
      <p:sp>
        <p:nvSpPr>
          <p:cNvPr id="12" name="Google Shape;12;p2"/>
          <p:cNvSpPr/>
          <p:nvPr/>
        </p:nvSpPr>
        <p:spPr>
          <a:xfrm>
            <a:off x="0" y="0"/>
            <a:ext cx="9144000" cy="68580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 name="Google Shape;13;p2"/>
          <p:cNvSpPr/>
          <p:nvPr/>
        </p:nvSpPr>
        <p:spPr>
          <a:xfrm>
            <a:off x="426888" y="3737612"/>
            <a:ext cx="6335866" cy="34294"/>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14" name="Google Shape;14;p2"/>
          <p:cNvSpPr txBox="1"/>
          <p:nvPr/>
        </p:nvSpPr>
        <p:spPr>
          <a:xfrm>
            <a:off x="426887" y="4019051"/>
            <a:ext cx="3535516" cy="34009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FFFFFF"/>
              </a:buClr>
              <a:buSzPts val="1900"/>
              <a:buFont typeface="Arial"/>
              <a:buNone/>
            </a:pPr>
            <a:r>
              <a:rPr b="1" i="0" lang="en-US" sz="1900" u="none" cap="none" strike="noStrike">
                <a:solidFill>
                  <a:srgbClr val="FFFFFF"/>
                </a:solidFill>
                <a:latin typeface="Arial"/>
                <a:ea typeface="Arial"/>
                <a:cs typeface="Arial"/>
                <a:sym typeface="Arial"/>
              </a:rPr>
              <a:t>The Coding Bootcamp</a:t>
            </a:r>
            <a:endParaRPr/>
          </a:p>
        </p:txBody>
      </p:sp>
      <p:sp>
        <p:nvSpPr>
          <p:cNvPr id="15" name="Google Shape;15;p2"/>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lstStyle>
            <a:lvl1pPr lvl="0" algn="l">
              <a:lnSpc>
                <a:spcPct val="90000"/>
              </a:lnSpc>
              <a:spcBef>
                <a:spcPts val="0"/>
              </a:spcBef>
              <a:spcAft>
                <a:spcPts val="0"/>
              </a:spcAft>
              <a:buClr>
                <a:srgbClr val="FFFFFF"/>
              </a:buClr>
              <a:buSzPts val="4100"/>
              <a:buFont typeface="Arial"/>
              <a:buNone/>
              <a:defRPr sz="4100">
                <a:solidFill>
                  <a:srgbClr val="FFF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6" name="Google Shape;16;p2"/>
          <p:cNvSpPr txBox="1"/>
          <p:nvPr>
            <p:ph idx="12" type="sldNum"/>
          </p:nvPr>
        </p:nvSpPr>
        <p:spPr>
          <a:xfrm>
            <a:off x="6329183" y="6247132"/>
            <a:ext cx="224018" cy="2184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900"/>
              <a:buFont typeface="Calibri"/>
              <a:buNone/>
              <a:defRPr sz="900">
                <a:solidFill>
                  <a:srgbClr val="888888"/>
                </a:solidFill>
              </a:defRPr>
            </a:lvl1pPr>
            <a:lvl2pPr indent="0" lvl="1" marL="0" algn="r">
              <a:lnSpc>
                <a:spcPct val="100000"/>
              </a:lnSpc>
              <a:spcBef>
                <a:spcPts val="0"/>
              </a:spcBef>
              <a:spcAft>
                <a:spcPts val="0"/>
              </a:spcAft>
              <a:buClr>
                <a:srgbClr val="888888"/>
              </a:buClr>
              <a:buSzPts val="900"/>
              <a:buFont typeface="Calibri"/>
              <a:buNone/>
              <a:defRPr sz="900">
                <a:solidFill>
                  <a:srgbClr val="888888"/>
                </a:solidFill>
              </a:defRPr>
            </a:lvl2pPr>
            <a:lvl3pPr indent="0" lvl="2" marL="0" algn="r">
              <a:lnSpc>
                <a:spcPct val="100000"/>
              </a:lnSpc>
              <a:spcBef>
                <a:spcPts val="0"/>
              </a:spcBef>
              <a:spcAft>
                <a:spcPts val="0"/>
              </a:spcAft>
              <a:buClr>
                <a:srgbClr val="888888"/>
              </a:buClr>
              <a:buSzPts val="900"/>
              <a:buFont typeface="Calibri"/>
              <a:buNone/>
              <a:defRPr sz="900">
                <a:solidFill>
                  <a:srgbClr val="888888"/>
                </a:solidFill>
              </a:defRPr>
            </a:lvl3pPr>
            <a:lvl4pPr indent="0" lvl="3" marL="0" algn="r">
              <a:lnSpc>
                <a:spcPct val="100000"/>
              </a:lnSpc>
              <a:spcBef>
                <a:spcPts val="0"/>
              </a:spcBef>
              <a:spcAft>
                <a:spcPts val="0"/>
              </a:spcAft>
              <a:buClr>
                <a:srgbClr val="888888"/>
              </a:buClr>
              <a:buSzPts val="900"/>
              <a:buFont typeface="Calibri"/>
              <a:buNone/>
              <a:defRPr sz="900">
                <a:solidFill>
                  <a:srgbClr val="888888"/>
                </a:solidFill>
              </a:defRPr>
            </a:lvl4pPr>
            <a:lvl5pPr indent="0" lvl="4" marL="0" algn="r">
              <a:lnSpc>
                <a:spcPct val="100000"/>
              </a:lnSpc>
              <a:spcBef>
                <a:spcPts val="0"/>
              </a:spcBef>
              <a:spcAft>
                <a:spcPts val="0"/>
              </a:spcAft>
              <a:buClr>
                <a:srgbClr val="888888"/>
              </a:buClr>
              <a:buSzPts val="900"/>
              <a:buFont typeface="Calibri"/>
              <a:buNone/>
              <a:defRPr sz="900">
                <a:solidFill>
                  <a:srgbClr val="888888"/>
                </a:solidFill>
              </a:defRPr>
            </a:lvl5pPr>
            <a:lvl6pPr indent="0" lvl="5" marL="0" algn="r">
              <a:lnSpc>
                <a:spcPct val="100000"/>
              </a:lnSpc>
              <a:spcBef>
                <a:spcPts val="0"/>
              </a:spcBef>
              <a:spcAft>
                <a:spcPts val="0"/>
              </a:spcAft>
              <a:buClr>
                <a:srgbClr val="888888"/>
              </a:buClr>
              <a:buSzPts val="900"/>
              <a:buFont typeface="Calibri"/>
              <a:buNone/>
              <a:defRPr sz="900">
                <a:solidFill>
                  <a:srgbClr val="888888"/>
                </a:solidFill>
              </a:defRPr>
            </a:lvl6pPr>
            <a:lvl7pPr indent="0" lvl="6" marL="0" algn="r">
              <a:lnSpc>
                <a:spcPct val="100000"/>
              </a:lnSpc>
              <a:spcBef>
                <a:spcPts val="0"/>
              </a:spcBef>
              <a:spcAft>
                <a:spcPts val="0"/>
              </a:spcAft>
              <a:buClr>
                <a:srgbClr val="888888"/>
              </a:buClr>
              <a:buSzPts val="900"/>
              <a:buFont typeface="Calibri"/>
              <a:buNone/>
              <a:defRPr sz="900">
                <a:solidFill>
                  <a:srgbClr val="888888"/>
                </a:solidFill>
              </a:defRPr>
            </a:lvl7pPr>
            <a:lvl8pPr indent="0" lvl="7" marL="0" algn="r">
              <a:lnSpc>
                <a:spcPct val="100000"/>
              </a:lnSpc>
              <a:spcBef>
                <a:spcPts val="0"/>
              </a:spcBef>
              <a:spcAft>
                <a:spcPts val="0"/>
              </a:spcAft>
              <a:buClr>
                <a:srgbClr val="888888"/>
              </a:buClr>
              <a:buSzPts val="900"/>
              <a:buFont typeface="Calibri"/>
              <a:buNone/>
              <a:defRPr sz="900">
                <a:solidFill>
                  <a:srgbClr val="888888"/>
                </a:solidFill>
              </a:defRPr>
            </a:lvl8pPr>
            <a:lvl9pPr indent="0" lvl="8" marL="0" algn="r">
              <a:lnSpc>
                <a:spcPct val="100000"/>
              </a:lnSpc>
              <a:spcBef>
                <a:spcPts val="0"/>
              </a:spcBef>
              <a:spcAft>
                <a:spcPts val="0"/>
              </a:spcAft>
              <a:buClr>
                <a:srgbClr val="888888"/>
              </a:buClr>
              <a:buSzPts val="900"/>
              <a:buFont typeface="Calibri"/>
              <a:buNone/>
              <a:defRPr sz="9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7" name="Shape 17"/>
        <p:cNvGrpSpPr/>
        <p:nvPr/>
      </p:nvGrpSpPr>
      <p:grpSpPr>
        <a:xfrm>
          <a:off x="0" y="0"/>
          <a:ext cx="0" cy="0"/>
          <a:chOff x="0" y="0"/>
          <a:chExt cx="0" cy="0"/>
        </a:xfrm>
      </p:grpSpPr>
      <p:sp>
        <p:nvSpPr>
          <p:cNvPr id="18" name="Google Shape;18;p3"/>
          <p:cNvSpPr txBox="1"/>
          <p:nvPr>
            <p:ph type="title"/>
          </p:nvPr>
        </p:nvSpPr>
        <p:spPr>
          <a:xfrm>
            <a:off x="304800" y="0"/>
            <a:ext cx="5470527" cy="653854"/>
          </a:xfrm>
          <a:prstGeom prst="rect">
            <a:avLst/>
          </a:prstGeom>
          <a:noFill/>
          <a:ln>
            <a:noFill/>
          </a:ln>
        </p:spPr>
        <p:txBody>
          <a:bodyPr anchorCtr="0" anchor="ctr" bIns="45700" lIns="45700" spcFirstLastPara="1" rIns="45700" wrap="square" tIns="45700"/>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 name="Google Shape;19;p3"/>
          <p:cNvSpPr txBox="1"/>
          <p:nvPr>
            <p:ph idx="12" type="sldNum"/>
          </p:nvPr>
        </p:nvSpPr>
        <p:spPr>
          <a:xfrm>
            <a:off x="6329183" y="6247132"/>
            <a:ext cx="224018" cy="2184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900"/>
              <a:buFont typeface="Calibri"/>
              <a:buNone/>
              <a:defRPr sz="900">
                <a:solidFill>
                  <a:srgbClr val="888888"/>
                </a:solidFill>
              </a:defRPr>
            </a:lvl1pPr>
            <a:lvl2pPr indent="0" lvl="1" marL="0" algn="r">
              <a:lnSpc>
                <a:spcPct val="100000"/>
              </a:lnSpc>
              <a:spcBef>
                <a:spcPts val="0"/>
              </a:spcBef>
              <a:spcAft>
                <a:spcPts val="0"/>
              </a:spcAft>
              <a:buClr>
                <a:srgbClr val="888888"/>
              </a:buClr>
              <a:buSzPts val="900"/>
              <a:buFont typeface="Calibri"/>
              <a:buNone/>
              <a:defRPr sz="900">
                <a:solidFill>
                  <a:srgbClr val="888888"/>
                </a:solidFill>
              </a:defRPr>
            </a:lvl2pPr>
            <a:lvl3pPr indent="0" lvl="2" marL="0" algn="r">
              <a:lnSpc>
                <a:spcPct val="100000"/>
              </a:lnSpc>
              <a:spcBef>
                <a:spcPts val="0"/>
              </a:spcBef>
              <a:spcAft>
                <a:spcPts val="0"/>
              </a:spcAft>
              <a:buClr>
                <a:srgbClr val="888888"/>
              </a:buClr>
              <a:buSzPts val="900"/>
              <a:buFont typeface="Calibri"/>
              <a:buNone/>
              <a:defRPr sz="900">
                <a:solidFill>
                  <a:srgbClr val="888888"/>
                </a:solidFill>
              </a:defRPr>
            </a:lvl3pPr>
            <a:lvl4pPr indent="0" lvl="3" marL="0" algn="r">
              <a:lnSpc>
                <a:spcPct val="100000"/>
              </a:lnSpc>
              <a:spcBef>
                <a:spcPts val="0"/>
              </a:spcBef>
              <a:spcAft>
                <a:spcPts val="0"/>
              </a:spcAft>
              <a:buClr>
                <a:srgbClr val="888888"/>
              </a:buClr>
              <a:buSzPts val="900"/>
              <a:buFont typeface="Calibri"/>
              <a:buNone/>
              <a:defRPr sz="900">
                <a:solidFill>
                  <a:srgbClr val="888888"/>
                </a:solidFill>
              </a:defRPr>
            </a:lvl4pPr>
            <a:lvl5pPr indent="0" lvl="4" marL="0" algn="r">
              <a:lnSpc>
                <a:spcPct val="100000"/>
              </a:lnSpc>
              <a:spcBef>
                <a:spcPts val="0"/>
              </a:spcBef>
              <a:spcAft>
                <a:spcPts val="0"/>
              </a:spcAft>
              <a:buClr>
                <a:srgbClr val="888888"/>
              </a:buClr>
              <a:buSzPts val="900"/>
              <a:buFont typeface="Calibri"/>
              <a:buNone/>
              <a:defRPr sz="900">
                <a:solidFill>
                  <a:srgbClr val="888888"/>
                </a:solidFill>
              </a:defRPr>
            </a:lvl5pPr>
            <a:lvl6pPr indent="0" lvl="5" marL="0" algn="r">
              <a:lnSpc>
                <a:spcPct val="100000"/>
              </a:lnSpc>
              <a:spcBef>
                <a:spcPts val="0"/>
              </a:spcBef>
              <a:spcAft>
                <a:spcPts val="0"/>
              </a:spcAft>
              <a:buClr>
                <a:srgbClr val="888888"/>
              </a:buClr>
              <a:buSzPts val="900"/>
              <a:buFont typeface="Calibri"/>
              <a:buNone/>
              <a:defRPr sz="900">
                <a:solidFill>
                  <a:srgbClr val="888888"/>
                </a:solidFill>
              </a:defRPr>
            </a:lvl6pPr>
            <a:lvl7pPr indent="0" lvl="6" marL="0" algn="r">
              <a:lnSpc>
                <a:spcPct val="100000"/>
              </a:lnSpc>
              <a:spcBef>
                <a:spcPts val="0"/>
              </a:spcBef>
              <a:spcAft>
                <a:spcPts val="0"/>
              </a:spcAft>
              <a:buClr>
                <a:srgbClr val="888888"/>
              </a:buClr>
              <a:buSzPts val="900"/>
              <a:buFont typeface="Calibri"/>
              <a:buNone/>
              <a:defRPr sz="900">
                <a:solidFill>
                  <a:srgbClr val="888888"/>
                </a:solidFill>
              </a:defRPr>
            </a:lvl7pPr>
            <a:lvl8pPr indent="0" lvl="7" marL="0" algn="r">
              <a:lnSpc>
                <a:spcPct val="100000"/>
              </a:lnSpc>
              <a:spcBef>
                <a:spcPts val="0"/>
              </a:spcBef>
              <a:spcAft>
                <a:spcPts val="0"/>
              </a:spcAft>
              <a:buClr>
                <a:srgbClr val="888888"/>
              </a:buClr>
              <a:buSzPts val="900"/>
              <a:buFont typeface="Calibri"/>
              <a:buNone/>
              <a:defRPr sz="900">
                <a:solidFill>
                  <a:srgbClr val="888888"/>
                </a:solidFill>
              </a:defRPr>
            </a:lvl8pPr>
            <a:lvl9pPr indent="0" lvl="8" marL="0" algn="r">
              <a:lnSpc>
                <a:spcPct val="100000"/>
              </a:lnSpc>
              <a:spcBef>
                <a:spcPts val="0"/>
              </a:spcBef>
              <a:spcAft>
                <a:spcPts val="0"/>
              </a:spcAft>
              <a:buClr>
                <a:srgbClr val="888888"/>
              </a:buClr>
              <a:buSzPts val="900"/>
              <a:buFont typeface="Calibri"/>
              <a:buNone/>
              <a:defRPr sz="9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showMasterSp="0">
  <p:cSld name="1_Blank">
    <p:bg>
      <p:bgPr>
        <a:solidFill>
          <a:srgbClr val="404040"/>
        </a:solidFill>
      </p:bgPr>
    </p:bg>
    <p:spTree>
      <p:nvGrpSpPr>
        <p:cNvPr id="20" name="Shape 20"/>
        <p:cNvGrpSpPr/>
        <p:nvPr/>
      </p:nvGrpSpPr>
      <p:grpSpPr>
        <a:xfrm>
          <a:off x="0" y="0"/>
          <a:ext cx="0" cy="0"/>
          <a:chOff x="0" y="0"/>
          <a:chExt cx="0" cy="0"/>
        </a:xfrm>
      </p:grpSpPr>
      <p:sp>
        <p:nvSpPr>
          <p:cNvPr id="21" name="Google Shape;21;p4"/>
          <p:cNvSpPr/>
          <p:nvPr/>
        </p:nvSpPr>
        <p:spPr>
          <a:xfrm>
            <a:off x="0" y="0"/>
            <a:ext cx="9144000" cy="68580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 name="Google Shape;22;p4"/>
          <p:cNvSpPr/>
          <p:nvPr/>
        </p:nvSpPr>
        <p:spPr>
          <a:xfrm>
            <a:off x="426888" y="3737612"/>
            <a:ext cx="6335866" cy="34294"/>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300"/>
              <a:buFont typeface="Calibri"/>
              <a:buNone/>
            </a:pPr>
            <a:r>
              <a:t/>
            </a:r>
            <a:endParaRPr b="0" i="0" sz="1300" u="none" cap="none" strike="noStrike">
              <a:solidFill>
                <a:srgbClr val="FFFFFF"/>
              </a:solidFill>
              <a:latin typeface="Calibri"/>
              <a:ea typeface="Calibri"/>
              <a:cs typeface="Calibri"/>
              <a:sym typeface="Calibri"/>
            </a:endParaRPr>
          </a:p>
        </p:txBody>
      </p:sp>
      <p:sp>
        <p:nvSpPr>
          <p:cNvPr id="23" name="Google Shape;23;p4"/>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lstStyle>
            <a:lvl1pPr lvl="0" algn="l">
              <a:lnSpc>
                <a:spcPct val="90000"/>
              </a:lnSpc>
              <a:spcBef>
                <a:spcPts val="0"/>
              </a:spcBef>
              <a:spcAft>
                <a:spcPts val="0"/>
              </a:spcAft>
              <a:buClr>
                <a:srgbClr val="FFFFFF"/>
              </a:buClr>
              <a:buSzPts val="4100"/>
              <a:buFont typeface="Arial"/>
              <a:buNone/>
              <a:defRPr i="1" sz="4100">
                <a:solidFill>
                  <a:srgbClr val="FFF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4" name="Google Shape;24;p4"/>
          <p:cNvSpPr txBox="1"/>
          <p:nvPr>
            <p:ph idx="12" type="sldNum"/>
          </p:nvPr>
        </p:nvSpPr>
        <p:spPr>
          <a:xfrm>
            <a:off x="6329183" y="6247132"/>
            <a:ext cx="224018" cy="2184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900"/>
              <a:buFont typeface="Calibri"/>
              <a:buNone/>
              <a:defRPr sz="900">
                <a:solidFill>
                  <a:srgbClr val="888888"/>
                </a:solidFill>
              </a:defRPr>
            </a:lvl1pPr>
            <a:lvl2pPr indent="0" lvl="1" marL="0" algn="r">
              <a:lnSpc>
                <a:spcPct val="100000"/>
              </a:lnSpc>
              <a:spcBef>
                <a:spcPts val="0"/>
              </a:spcBef>
              <a:spcAft>
                <a:spcPts val="0"/>
              </a:spcAft>
              <a:buClr>
                <a:srgbClr val="888888"/>
              </a:buClr>
              <a:buSzPts val="900"/>
              <a:buFont typeface="Calibri"/>
              <a:buNone/>
              <a:defRPr sz="900">
                <a:solidFill>
                  <a:srgbClr val="888888"/>
                </a:solidFill>
              </a:defRPr>
            </a:lvl2pPr>
            <a:lvl3pPr indent="0" lvl="2" marL="0" algn="r">
              <a:lnSpc>
                <a:spcPct val="100000"/>
              </a:lnSpc>
              <a:spcBef>
                <a:spcPts val="0"/>
              </a:spcBef>
              <a:spcAft>
                <a:spcPts val="0"/>
              </a:spcAft>
              <a:buClr>
                <a:srgbClr val="888888"/>
              </a:buClr>
              <a:buSzPts val="900"/>
              <a:buFont typeface="Calibri"/>
              <a:buNone/>
              <a:defRPr sz="900">
                <a:solidFill>
                  <a:srgbClr val="888888"/>
                </a:solidFill>
              </a:defRPr>
            </a:lvl3pPr>
            <a:lvl4pPr indent="0" lvl="3" marL="0" algn="r">
              <a:lnSpc>
                <a:spcPct val="100000"/>
              </a:lnSpc>
              <a:spcBef>
                <a:spcPts val="0"/>
              </a:spcBef>
              <a:spcAft>
                <a:spcPts val="0"/>
              </a:spcAft>
              <a:buClr>
                <a:srgbClr val="888888"/>
              </a:buClr>
              <a:buSzPts val="900"/>
              <a:buFont typeface="Calibri"/>
              <a:buNone/>
              <a:defRPr sz="900">
                <a:solidFill>
                  <a:srgbClr val="888888"/>
                </a:solidFill>
              </a:defRPr>
            </a:lvl4pPr>
            <a:lvl5pPr indent="0" lvl="4" marL="0" algn="r">
              <a:lnSpc>
                <a:spcPct val="100000"/>
              </a:lnSpc>
              <a:spcBef>
                <a:spcPts val="0"/>
              </a:spcBef>
              <a:spcAft>
                <a:spcPts val="0"/>
              </a:spcAft>
              <a:buClr>
                <a:srgbClr val="888888"/>
              </a:buClr>
              <a:buSzPts val="900"/>
              <a:buFont typeface="Calibri"/>
              <a:buNone/>
              <a:defRPr sz="900">
                <a:solidFill>
                  <a:srgbClr val="888888"/>
                </a:solidFill>
              </a:defRPr>
            </a:lvl5pPr>
            <a:lvl6pPr indent="0" lvl="5" marL="0" algn="r">
              <a:lnSpc>
                <a:spcPct val="100000"/>
              </a:lnSpc>
              <a:spcBef>
                <a:spcPts val="0"/>
              </a:spcBef>
              <a:spcAft>
                <a:spcPts val="0"/>
              </a:spcAft>
              <a:buClr>
                <a:srgbClr val="888888"/>
              </a:buClr>
              <a:buSzPts val="900"/>
              <a:buFont typeface="Calibri"/>
              <a:buNone/>
              <a:defRPr sz="900">
                <a:solidFill>
                  <a:srgbClr val="888888"/>
                </a:solidFill>
              </a:defRPr>
            </a:lvl6pPr>
            <a:lvl7pPr indent="0" lvl="6" marL="0" algn="r">
              <a:lnSpc>
                <a:spcPct val="100000"/>
              </a:lnSpc>
              <a:spcBef>
                <a:spcPts val="0"/>
              </a:spcBef>
              <a:spcAft>
                <a:spcPts val="0"/>
              </a:spcAft>
              <a:buClr>
                <a:srgbClr val="888888"/>
              </a:buClr>
              <a:buSzPts val="900"/>
              <a:buFont typeface="Calibri"/>
              <a:buNone/>
              <a:defRPr sz="900">
                <a:solidFill>
                  <a:srgbClr val="888888"/>
                </a:solidFill>
              </a:defRPr>
            </a:lvl7pPr>
            <a:lvl8pPr indent="0" lvl="7" marL="0" algn="r">
              <a:lnSpc>
                <a:spcPct val="100000"/>
              </a:lnSpc>
              <a:spcBef>
                <a:spcPts val="0"/>
              </a:spcBef>
              <a:spcAft>
                <a:spcPts val="0"/>
              </a:spcAft>
              <a:buClr>
                <a:srgbClr val="888888"/>
              </a:buClr>
              <a:buSzPts val="900"/>
              <a:buFont typeface="Calibri"/>
              <a:buNone/>
              <a:defRPr sz="900">
                <a:solidFill>
                  <a:srgbClr val="888888"/>
                </a:solidFill>
              </a:defRPr>
            </a:lvl8pPr>
            <a:lvl9pPr indent="0" lvl="8" marL="0" algn="r">
              <a:lnSpc>
                <a:spcPct val="100000"/>
              </a:lnSpc>
              <a:spcBef>
                <a:spcPts val="0"/>
              </a:spcBef>
              <a:spcAft>
                <a:spcPts val="0"/>
              </a:spcAft>
              <a:buClr>
                <a:srgbClr val="888888"/>
              </a:buClr>
              <a:buSzPts val="900"/>
              <a:buFont typeface="Calibri"/>
              <a:buNone/>
              <a:defRPr sz="9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spTree>
      <p:nvGrpSpPr>
        <p:cNvPr id="25" name="Shape 25"/>
        <p:cNvGrpSpPr/>
        <p:nvPr/>
      </p:nvGrpSpPr>
      <p:grpSpPr>
        <a:xfrm>
          <a:off x="0" y="0"/>
          <a:ext cx="0" cy="0"/>
          <a:chOff x="0" y="0"/>
          <a:chExt cx="0" cy="0"/>
        </a:xfrm>
      </p:grpSpPr>
      <p:sp>
        <p:nvSpPr>
          <p:cNvPr id="26" name="Google Shape;26;p5"/>
          <p:cNvSpPr txBox="1"/>
          <p:nvPr>
            <p:ph idx="12" type="sldNum"/>
          </p:nvPr>
        </p:nvSpPr>
        <p:spPr>
          <a:xfrm>
            <a:off x="6329183" y="6247132"/>
            <a:ext cx="224018" cy="218437"/>
          </a:xfrm>
          <a:prstGeom prst="rect">
            <a:avLst/>
          </a:prstGeom>
          <a:noFill/>
          <a:ln>
            <a:noFill/>
          </a:ln>
        </p:spPr>
        <p:txBody>
          <a:bodyPr anchorCtr="0" anchor="ctr" bIns="45700" lIns="45700" spcFirstLastPara="1" rIns="45700" wrap="square" tIns="45700">
            <a:noAutofit/>
          </a:bodyPr>
          <a:lstStyle>
            <a:lvl1pPr indent="0" lvl="0" marL="0" algn="r">
              <a:lnSpc>
                <a:spcPct val="100000"/>
              </a:lnSpc>
              <a:spcBef>
                <a:spcPts val="0"/>
              </a:spcBef>
              <a:spcAft>
                <a:spcPts val="0"/>
              </a:spcAft>
              <a:buClr>
                <a:srgbClr val="888888"/>
              </a:buClr>
              <a:buSzPts val="900"/>
              <a:buFont typeface="Calibri"/>
              <a:buNone/>
              <a:defRPr sz="900">
                <a:solidFill>
                  <a:srgbClr val="888888"/>
                </a:solidFill>
              </a:defRPr>
            </a:lvl1pPr>
            <a:lvl2pPr indent="0" lvl="1" marL="0" algn="r">
              <a:lnSpc>
                <a:spcPct val="100000"/>
              </a:lnSpc>
              <a:spcBef>
                <a:spcPts val="0"/>
              </a:spcBef>
              <a:spcAft>
                <a:spcPts val="0"/>
              </a:spcAft>
              <a:buClr>
                <a:srgbClr val="888888"/>
              </a:buClr>
              <a:buSzPts val="900"/>
              <a:buFont typeface="Calibri"/>
              <a:buNone/>
              <a:defRPr sz="900">
                <a:solidFill>
                  <a:srgbClr val="888888"/>
                </a:solidFill>
              </a:defRPr>
            </a:lvl2pPr>
            <a:lvl3pPr indent="0" lvl="2" marL="0" algn="r">
              <a:lnSpc>
                <a:spcPct val="100000"/>
              </a:lnSpc>
              <a:spcBef>
                <a:spcPts val="0"/>
              </a:spcBef>
              <a:spcAft>
                <a:spcPts val="0"/>
              </a:spcAft>
              <a:buClr>
                <a:srgbClr val="888888"/>
              </a:buClr>
              <a:buSzPts val="900"/>
              <a:buFont typeface="Calibri"/>
              <a:buNone/>
              <a:defRPr sz="900">
                <a:solidFill>
                  <a:srgbClr val="888888"/>
                </a:solidFill>
              </a:defRPr>
            </a:lvl3pPr>
            <a:lvl4pPr indent="0" lvl="3" marL="0" algn="r">
              <a:lnSpc>
                <a:spcPct val="100000"/>
              </a:lnSpc>
              <a:spcBef>
                <a:spcPts val="0"/>
              </a:spcBef>
              <a:spcAft>
                <a:spcPts val="0"/>
              </a:spcAft>
              <a:buClr>
                <a:srgbClr val="888888"/>
              </a:buClr>
              <a:buSzPts val="900"/>
              <a:buFont typeface="Calibri"/>
              <a:buNone/>
              <a:defRPr sz="900">
                <a:solidFill>
                  <a:srgbClr val="888888"/>
                </a:solidFill>
              </a:defRPr>
            </a:lvl4pPr>
            <a:lvl5pPr indent="0" lvl="4" marL="0" algn="r">
              <a:lnSpc>
                <a:spcPct val="100000"/>
              </a:lnSpc>
              <a:spcBef>
                <a:spcPts val="0"/>
              </a:spcBef>
              <a:spcAft>
                <a:spcPts val="0"/>
              </a:spcAft>
              <a:buClr>
                <a:srgbClr val="888888"/>
              </a:buClr>
              <a:buSzPts val="900"/>
              <a:buFont typeface="Calibri"/>
              <a:buNone/>
              <a:defRPr sz="900">
                <a:solidFill>
                  <a:srgbClr val="888888"/>
                </a:solidFill>
              </a:defRPr>
            </a:lvl5pPr>
            <a:lvl6pPr indent="0" lvl="5" marL="0" algn="r">
              <a:lnSpc>
                <a:spcPct val="100000"/>
              </a:lnSpc>
              <a:spcBef>
                <a:spcPts val="0"/>
              </a:spcBef>
              <a:spcAft>
                <a:spcPts val="0"/>
              </a:spcAft>
              <a:buClr>
                <a:srgbClr val="888888"/>
              </a:buClr>
              <a:buSzPts val="900"/>
              <a:buFont typeface="Calibri"/>
              <a:buNone/>
              <a:defRPr sz="900">
                <a:solidFill>
                  <a:srgbClr val="888888"/>
                </a:solidFill>
              </a:defRPr>
            </a:lvl6pPr>
            <a:lvl7pPr indent="0" lvl="6" marL="0" algn="r">
              <a:lnSpc>
                <a:spcPct val="100000"/>
              </a:lnSpc>
              <a:spcBef>
                <a:spcPts val="0"/>
              </a:spcBef>
              <a:spcAft>
                <a:spcPts val="0"/>
              </a:spcAft>
              <a:buClr>
                <a:srgbClr val="888888"/>
              </a:buClr>
              <a:buSzPts val="900"/>
              <a:buFont typeface="Calibri"/>
              <a:buNone/>
              <a:defRPr sz="900">
                <a:solidFill>
                  <a:srgbClr val="888888"/>
                </a:solidFill>
              </a:defRPr>
            </a:lvl7pPr>
            <a:lvl8pPr indent="0" lvl="7" marL="0" algn="r">
              <a:lnSpc>
                <a:spcPct val="100000"/>
              </a:lnSpc>
              <a:spcBef>
                <a:spcPts val="0"/>
              </a:spcBef>
              <a:spcAft>
                <a:spcPts val="0"/>
              </a:spcAft>
              <a:buClr>
                <a:srgbClr val="888888"/>
              </a:buClr>
              <a:buSzPts val="900"/>
              <a:buFont typeface="Calibri"/>
              <a:buNone/>
              <a:defRPr sz="900">
                <a:solidFill>
                  <a:srgbClr val="888888"/>
                </a:solidFill>
              </a:defRPr>
            </a:lvl8pPr>
            <a:lvl9pPr indent="0" lvl="8" marL="0" algn="r">
              <a:lnSpc>
                <a:spcPct val="100000"/>
              </a:lnSpc>
              <a:spcBef>
                <a:spcPts val="0"/>
              </a:spcBef>
              <a:spcAft>
                <a:spcPts val="0"/>
              </a:spcAft>
              <a:buClr>
                <a:srgbClr val="888888"/>
              </a:buClr>
              <a:buSzPts val="900"/>
              <a:buFont typeface="Calibri"/>
              <a:buNone/>
              <a:defRPr sz="900">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1" y="6418964"/>
            <a:ext cx="9155743" cy="457748"/>
          </a:xfrm>
          <a:prstGeom prst="rect">
            <a:avLst/>
          </a:prstGeom>
          <a:solidFill>
            <a:srgbClr val="1D1A3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300"/>
              <a:buFont typeface="Arial"/>
              <a:buNone/>
            </a:pPr>
            <a:r>
              <a:t/>
            </a:r>
            <a:endParaRPr b="0" i="0" sz="1300" u="none" cap="none" strike="noStrike">
              <a:solidFill>
                <a:srgbClr val="FFFFFF"/>
              </a:solidFill>
              <a:latin typeface="Arial"/>
              <a:ea typeface="Arial"/>
              <a:cs typeface="Arial"/>
              <a:sym typeface="Arial"/>
            </a:endParaRPr>
          </a:p>
        </p:txBody>
      </p:sp>
      <p:cxnSp>
        <p:nvCxnSpPr>
          <p:cNvPr id="7" name="Google Shape;7;p1"/>
          <p:cNvCxnSpPr/>
          <p:nvPr/>
        </p:nvCxnSpPr>
        <p:spPr>
          <a:xfrm>
            <a:off x="-2" y="653853"/>
            <a:ext cx="9144005" cy="5"/>
          </a:xfrm>
          <a:prstGeom prst="straightConnector1">
            <a:avLst/>
          </a:prstGeom>
          <a:noFill/>
          <a:ln cap="flat" cmpd="sng" w="41275">
            <a:solidFill>
              <a:srgbClr val="C83232"/>
            </a:solidFill>
            <a:prstDash val="solid"/>
            <a:miter lim="8000"/>
            <a:headEnd len="sm" w="sm" type="none"/>
            <a:tailEnd len="sm" w="sm" type="none"/>
          </a:ln>
        </p:spPr>
      </p:cxnSp>
      <p:sp>
        <p:nvSpPr>
          <p:cNvPr id="8" name="Google Shape;8;p1"/>
          <p:cNvSpPr txBox="1"/>
          <p:nvPr>
            <p:ph type="title"/>
          </p:nvPr>
        </p:nvSpPr>
        <p:spPr>
          <a:xfrm>
            <a:off x="304800" y="0"/>
            <a:ext cx="5470527" cy="653854"/>
          </a:xfrm>
          <a:prstGeom prst="rect">
            <a:avLst/>
          </a:prstGeom>
          <a:noFill/>
          <a:ln>
            <a:noFill/>
          </a:ln>
        </p:spPr>
        <p:txBody>
          <a:bodyPr anchorCtr="0" anchor="ctr" bIns="45700" lIns="45700" spcFirstLastPara="1" rIns="45700" wrap="square" tIns="45700"/>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
        <p:nvSpPr>
          <p:cNvPr id="9" name="Google Shape;9;p1"/>
          <p:cNvSpPr txBox="1"/>
          <p:nvPr>
            <p:ph idx="1" type="body"/>
          </p:nvPr>
        </p:nvSpPr>
        <p:spPr>
          <a:xfrm>
            <a:off x="5103812" y="2438400"/>
            <a:ext cx="3581401" cy="4419600"/>
          </a:xfrm>
          <a:prstGeom prst="rect">
            <a:avLst/>
          </a:prstGeom>
          <a:noFill/>
          <a:ln>
            <a:noFill/>
          </a:ln>
        </p:spPr>
        <p:txBody>
          <a:bodyPr anchorCtr="0" anchor="t" bIns="45700" lIns="45700" spcFirstLastPara="1" rIns="45700" wrap="square" tIns="45700"/>
          <a:lstStyle>
            <a:lvl1pPr indent="-381000" lvl="0" marL="4572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1pPr>
            <a:lvl2pPr indent="-381000" lvl="1" marL="9144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81000" lvl="2" marL="13716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81000" lvl="3" marL="18288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4pPr>
            <a:lvl5pPr indent="-381000" lvl="4" marL="22860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5pPr>
            <a:lvl6pPr indent="-381000" lvl="5" marL="27432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6pPr>
            <a:lvl7pPr indent="-381000" lvl="6" marL="32004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7pPr>
            <a:lvl8pPr indent="-381000" lvl="7" marL="36576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8pPr>
            <a:lvl9pPr indent="-381000" lvl="8" marL="41148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9pPr>
          </a:lstStyle>
          <a:p/>
        </p:txBody>
      </p:sp>
      <p:sp>
        <p:nvSpPr>
          <p:cNvPr id="10" name="Google Shape;10;p1"/>
          <p:cNvSpPr txBox="1"/>
          <p:nvPr>
            <p:ph idx="12" type="sldNum"/>
          </p:nvPr>
        </p:nvSpPr>
        <p:spPr>
          <a:xfrm>
            <a:off x="6329183" y="6247132"/>
            <a:ext cx="224018" cy="218437"/>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jpg"/><Relationship Id="rId5"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upenn.bootcampcontent.com/upenn-bootcamp/PENNPHI201904FSF2-LOL/tree/master/01-html-git-css/01-Class-Content/1.1" TargetMode="External"/><Relationship Id="rId4" Type="http://schemas.openxmlformats.org/officeDocument/2006/relationships/hyperlink" Target="https://bootcampspot.com/sessions/570768/videos/4233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www.w3schools.com/tags/" TargetMode="External"/><Relationship Id="rId4" Type="http://schemas.openxmlformats.org/officeDocument/2006/relationships/hyperlink" Target="http://www.w3schools.com/tag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upenn.bootcampcontent.com/upenn-bootcamp/PENNPHI201904FSF2-LOL/tree/master/01-html-git-css/01-Class-Content" TargetMode="External"/><Relationship Id="rId4" Type="http://schemas.openxmlformats.org/officeDocument/2006/relationships/hyperlink" Target="https://upenn.bootcampcontent.com/upenn-bootcamp/PENNPHI201904FSF2-LOL/tree/master/01-html-git-css/02-Homework/Instruction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2.jp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jpg"/><Relationship Id="rId4" Type="http://schemas.openxmlformats.org/officeDocument/2006/relationships/image" Target="../media/image3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4.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4.png"/><Relationship Id="rId4" Type="http://schemas.openxmlformats.org/officeDocument/2006/relationships/hyperlink" Target="https://www.youtube.com/watch?v=kMBinXTCrXI&amp;list=PLgJ8UgkiorCnMLsUevoQRxH8t9bt7ne14&amp;index=2"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 name="Shape 30"/>
        <p:cNvGrpSpPr/>
        <p:nvPr/>
      </p:nvGrpSpPr>
      <p:grpSpPr>
        <a:xfrm>
          <a:off x="0" y="0"/>
          <a:ext cx="0" cy="0"/>
          <a:chOff x="0" y="0"/>
          <a:chExt cx="0" cy="0"/>
        </a:xfrm>
      </p:grpSpPr>
      <p:sp>
        <p:nvSpPr>
          <p:cNvPr id="31" name="Google Shape;31;p6"/>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FFFFF"/>
              </a:buClr>
              <a:buSzPts val="4100"/>
              <a:buFont typeface="Arial"/>
              <a:buNone/>
            </a:pPr>
            <a:r>
              <a:rPr i="1" lang="en-US"/>
              <a:t>Git’n Pro with HTML/CSS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Collaborative Coding</a:t>
            </a:r>
            <a:endParaRPr/>
          </a:p>
        </p:txBody>
      </p:sp>
      <p:sp>
        <p:nvSpPr>
          <p:cNvPr id="90" name="Google Shape;90;p15"/>
          <p:cNvSpPr txBox="1"/>
          <p:nvPr/>
        </p:nvSpPr>
        <p:spPr>
          <a:xfrm>
            <a:off x="152398" y="4952998"/>
            <a:ext cx="8882745" cy="1239658"/>
          </a:xfrm>
          <a:prstGeom prst="rect">
            <a:avLst/>
          </a:prstGeom>
          <a:noFill/>
          <a:ln>
            <a:noFill/>
          </a:ln>
        </p:spPr>
        <p:txBody>
          <a:bodyPr anchorCtr="0" anchor="t" bIns="45700" lIns="45700" spcFirstLastPara="1" rIns="45700"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Modern web development is </a:t>
            </a:r>
            <a:r>
              <a:rPr b="0" i="1" lang="en-US" sz="1800" u="sng" cap="none" strike="noStrike">
                <a:solidFill>
                  <a:srgbClr val="000000"/>
                </a:solidFill>
                <a:latin typeface="Arial"/>
                <a:ea typeface="Arial"/>
                <a:cs typeface="Arial"/>
                <a:sym typeface="Arial"/>
              </a:rPr>
              <a:t>highly</a:t>
            </a:r>
            <a:r>
              <a:rPr b="0" i="0" lang="en-US" sz="1800" u="none" cap="none" strike="noStrike">
                <a:solidFill>
                  <a:srgbClr val="000000"/>
                </a:solidFill>
                <a:latin typeface="Arial"/>
                <a:ea typeface="Arial"/>
                <a:cs typeface="Arial"/>
                <a:sym typeface="Arial"/>
              </a:rPr>
              <a:t> collaborative.</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Teams are often extremely large and separated across the country — or planet.</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Apps sometimes comprise hundreds or even thousands of files. </a:t>
            </a:r>
            <a:endParaRPr/>
          </a:p>
        </p:txBody>
      </p:sp>
      <p:pic>
        <p:nvPicPr>
          <p:cNvPr descr="versionControl.png" id="91" name="Google Shape;91;p15"/>
          <p:cNvPicPr preferRelativeResize="0"/>
          <p:nvPr/>
        </p:nvPicPr>
        <p:blipFill rotWithShape="1">
          <a:blip r:embed="rId3">
            <a:alphaModFix/>
          </a:blip>
          <a:srcRect b="0" l="0" r="0" t="0"/>
          <a:stretch/>
        </p:blipFill>
        <p:spPr>
          <a:xfrm>
            <a:off x="1632672" y="917160"/>
            <a:ext cx="5878656" cy="3793171"/>
          </a:xfrm>
          <a:prstGeom prst="rect">
            <a:avLst/>
          </a:prstGeom>
          <a:noFill/>
          <a:ln>
            <a:noFill/>
          </a:ln>
        </p:spPr>
      </p:pic>
      <p:sp>
        <p:nvSpPr>
          <p:cNvPr id="92" name="Google Shape;92;p15"/>
          <p:cNvSpPr/>
          <p:nvPr/>
        </p:nvSpPr>
        <p:spPr>
          <a:xfrm rot="1753539">
            <a:off x="2244201" y="1756884"/>
            <a:ext cx="1035487" cy="406355"/>
          </a:xfrm>
          <a:prstGeom prst="rightArrow">
            <a:avLst>
              <a:gd fmla="val 32000" name="adj1"/>
              <a:gd fmla="val 211534" name="adj2"/>
            </a:avLst>
          </a:prstGeom>
          <a:solidFill>
            <a:srgbClr val="C7674B"/>
          </a:solidFill>
          <a:ln cap="flat" cmpd="sng" w="25400">
            <a:solidFill>
              <a:srgbClr val="D56143"/>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 name="Google Shape;93;p15"/>
          <p:cNvSpPr/>
          <p:nvPr/>
        </p:nvSpPr>
        <p:spPr>
          <a:xfrm rot="1692389">
            <a:off x="3379923" y="2359148"/>
            <a:ext cx="1209890" cy="536417"/>
          </a:xfrm>
          <a:prstGeom prst="rightArrow">
            <a:avLst>
              <a:gd fmla="val 32000" name="adj1"/>
              <a:gd fmla="val 151525" name="adj2"/>
            </a:avLst>
          </a:prstGeom>
          <a:solidFill>
            <a:srgbClr val="C7674B"/>
          </a:solidFill>
          <a:ln cap="flat" cmpd="sng" w="25400">
            <a:solidFill>
              <a:srgbClr val="C7674B"/>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 name="Google Shape;94;p15"/>
          <p:cNvSpPr/>
          <p:nvPr/>
        </p:nvSpPr>
        <p:spPr>
          <a:xfrm>
            <a:off x="4167699" y="3789402"/>
            <a:ext cx="2005363" cy="432337"/>
          </a:xfrm>
          <a:prstGeom prst="rightArrow">
            <a:avLst>
              <a:gd fmla="val 32000" name="adj1"/>
              <a:gd fmla="val 170378" name="adj2"/>
            </a:avLst>
          </a:prstGeom>
          <a:solidFill>
            <a:srgbClr val="C29F49"/>
          </a:solidFill>
          <a:ln cap="flat" cmpd="sng" w="25400">
            <a:solidFill>
              <a:srgbClr val="C79F35"/>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 name="Google Shape;95;p15"/>
          <p:cNvSpPr/>
          <p:nvPr/>
        </p:nvSpPr>
        <p:spPr>
          <a:xfrm rot="-10797186">
            <a:off x="2271539" y="2782728"/>
            <a:ext cx="2119434" cy="435808"/>
          </a:xfrm>
          <a:prstGeom prst="rightArrow">
            <a:avLst>
              <a:gd fmla="val 32000" name="adj1"/>
              <a:gd fmla="val 190602" name="adj2"/>
            </a:avLst>
          </a:prstGeom>
          <a:solidFill>
            <a:srgbClr val="528C96"/>
          </a:solidFill>
          <a:ln cap="flat" cmpd="sng" w="25400">
            <a:solidFill>
              <a:srgbClr val="528C9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6" name="Google Shape;96;p15"/>
          <p:cNvSpPr/>
          <p:nvPr/>
        </p:nvSpPr>
        <p:spPr>
          <a:xfrm rot="1692389">
            <a:off x="2260530" y="3235044"/>
            <a:ext cx="1326946" cy="451551"/>
          </a:xfrm>
          <a:prstGeom prst="rightArrow">
            <a:avLst>
              <a:gd fmla="val 32000" name="adj1"/>
              <a:gd fmla="val 180552" name="adj2"/>
            </a:avLst>
          </a:prstGeom>
          <a:solidFill>
            <a:srgbClr val="BD9F57"/>
          </a:solidFill>
          <a:ln cap="flat" cmpd="sng" w="25400">
            <a:solidFill>
              <a:srgbClr val="BD9F57"/>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 name="Google Shape;97;p15"/>
          <p:cNvSpPr/>
          <p:nvPr/>
        </p:nvSpPr>
        <p:spPr>
          <a:xfrm rot="5438683">
            <a:off x="1754282" y="1954670"/>
            <a:ext cx="753628" cy="444604"/>
          </a:xfrm>
          <a:prstGeom prst="rightArrow">
            <a:avLst>
              <a:gd fmla="val 40000" name="adj1"/>
              <a:gd fmla="val 88792" name="adj2"/>
            </a:avLst>
          </a:prstGeom>
          <a:solidFill>
            <a:srgbClr val="3D8E98"/>
          </a:solidFill>
          <a:ln cap="flat" cmpd="sng" w="25400">
            <a:solidFill>
              <a:srgbClr val="528C9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8" name="Google Shape;98;p15"/>
          <p:cNvSpPr/>
          <p:nvPr/>
        </p:nvSpPr>
        <p:spPr>
          <a:xfrm rot="1721417">
            <a:off x="4776613" y="3336299"/>
            <a:ext cx="1442777" cy="381237"/>
          </a:xfrm>
          <a:prstGeom prst="rightArrow">
            <a:avLst>
              <a:gd fmla="val 32000" name="adj1"/>
              <a:gd fmla="val 213203" name="adj2"/>
            </a:avLst>
          </a:prstGeom>
          <a:solidFill>
            <a:srgbClr val="D56143"/>
          </a:solidFill>
          <a:ln cap="flat" cmpd="sng" w="25400">
            <a:solidFill>
              <a:srgbClr val="E45938"/>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04800" y="-1"/>
            <a:ext cx="5470527" cy="653856"/>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Let’s Think About It…</a:t>
            </a:r>
            <a:endParaRPr/>
          </a:p>
        </p:txBody>
      </p:sp>
      <p:sp>
        <p:nvSpPr>
          <p:cNvPr id="104" name="Google Shape;104;p16"/>
          <p:cNvSpPr txBox="1"/>
          <p:nvPr/>
        </p:nvSpPr>
        <p:spPr>
          <a:xfrm>
            <a:off x="1402279" y="3027681"/>
            <a:ext cx="6339441" cy="8026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4800"/>
              <a:buFont typeface="Calibri"/>
              <a:buNone/>
            </a:pPr>
            <a:r>
              <a:rPr b="1" i="0" lang="en-US" sz="4800" u="none" cap="none" strike="noStrike">
                <a:solidFill>
                  <a:srgbClr val="000000"/>
                </a:solidFill>
                <a:latin typeface="Calibri"/>
                <a:ea typeface="Calibri"/>
                <a:cs typeface="Calibri"/>
                <a:sym typeface="Calibri"/>
              </a:rPr>
              <a:t>What could go wrong?</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descr="yoda.png" id="109" name="Google Shape;109;p17"/>
          <p:cNvPicPr preferRelativeResize="0"/>
          <p:nvPr/>
        </p:nvPicPr>
        <p:blipFill rotWithShape="1">
          <a:blip r:embed="rId3">
            <a:alphaModFix/>
          </a:blip>
          <a:srcRect b="0" l="0" r="0" t="0"/>
          <a:stretch/>
        </p:blipFill>
        <p:spPr>
          <a:xfrm>
            <a:off x="139799" y="2808078"/>
            <a:ext cx="2566350" cy="1520308"/>
          </a:xfrm>
          <a:prstGeom prst="rect">
            <a:avLst/>
          </a:prstGeom>
          <a:noFill/>
          <a:ln>
            <a:noFill/>
          </a:ln>
        </p:spPr>
      </p:pic>
      <p:sp>
        <p:nvSpPr>
          <p:cNvPr id="110" name="Google Shape;110;p17"/>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The Group Project</a:t>
            </a:r>
            <a:endParaRPr/>
          </a:p>
        </p:txBody>
      </p:sp>
      <p:sp>
        <p:nvSpPr>
          <p:cNvPr id="111" name="Google Shape;111;p17"/>
          <p:cNvSpPr txBox="1"/>
          <p:nvPr/>
        </p:nvSpPr>
        <p:spPr>
          <a:xfrm>
            <a:off x="2272270" y="974393"/>
            <a:ext cx="6558644" cy="1520304"/>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rgbClr val="000000"/>
                </a:solidFill>
                <a:latin typeface="Arial"/>
                <a:ea typeface="Arial"/>
                <a:cs typeface="Arial"/>
                <a:sym typeface="Arial"/>
              </a:rPr>
              <a:t>Lesson: </a:t>
            </a:r>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You should use Version Control.</a:t>
            </a:r>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….and watch your teammates’ work</a:t>
            </a:r>
            <a:endParaRPr/>
          </a:p>
        </p:txBody>
      </p:sp>
      <p:grpSp>
        <p:nvGrpSpPr>
          <p:cNvPr id="112" name="Google Shape;112;p17"/>
          <p:cNvGrpSpPr/>
          <p:nvPr/>
        </p:nvGrpSpPr>
        <p:grpSpPr>
          <a:xfrm>
            <a:off x="1816006" y="3063479"/>
            <a:ext cx="5511989" cy="1691638"/>
            <a:chOff x="-1" y="0"/>
            <a:chExt cx="5511988" cy="1691637"/>
          </a:xfrm>
        </p:grpSpPr>
        <p:sp>
          <p:nvSpPr>
            <p:cNvPr id="113" name="Google Shape;113;p17"/>
            <p:cNvSpPr/>
            <p:nvPr/>
          </p:nvSpPr>
          <p:spPr>
            <a:xfrm>
              <a:off x="-1" y="28574"/>
              <a:ext cx="5511988" cy="1634491"/>
            </a:xfrm>
            <a:custGeom>
              <a:rect b="b" l="l" r="r" t="t"/>
              <a:pathLst>
                <a:path extrusionOk="0" h="21600" w="2160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4" name="Google Shape;114;p17"/>
            <p:cNvSpPr txBox="1"/>
            <p:nvPr/>
          </p:nvSpPr>
          <p:spPr>
            <a:xfrm>
              <a:off x="1642340" y="0"/>
              <a:ext cx="3789857" cy="1691637"/>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Through the Git, things you will see. Other branches. The future… the past…</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…You will find only what you commit.</a:t>
              </a:r>
              <a:endParaRPr/>
            </a:p>
          </p:txBody>
        </p:sp>
      </p:grpSp>
      <p:pic>
        <p:nvPicPr>
          <p:cNvPr descr="han.jpg" id="115" name="Google Shape;115;p17"/>
          <p:cNvPicPr preferRelativeResize="0"/>
          <p:nvPr/>
        </p:nvPicPr>
        <p:blipFill rotWithShape="1">
          <a:blip r:embed="rId4">
            <a:alphaModFix/>
          </a:blip>
          <a:srcRect b="0" l="0" r="0" t="0"/>
          <a:stretch/>
        </p:blipFill>
        <p:spPr>
          <a:xfrm>
            <a:off x="468055" y="4547796"/>
            <a:ext cx="1492057" cy="1651757"/>
          </a:xfrm>
          <a:prstGeom prst="rect">
            <a:avLst/>
          </a:prstGeom>
          <a:noFill/>
          <a:ln>
            <a:noFill/>
          </a:ln>
        </p:spPr>
      </p:pic>
      <p:pic>
        <p:nvPicPr>
          <p:cNvPr descr="leia.jpg" id="116" name="Google Shape;116;p17"/>
          <p:cNvPicPr preferRelativeResize="0"/>
          <p:nvPr/>
        </p:nvPicPr>
        <p:blipFill rotWithShape="1">
          <a:blip r:embed="rId5">
            <a:alphaModFix/>
          </a:blip>
          <a:srcRect b="0" l="0" r="0" t="0"/>
          <a:stretch/>
        </p:blipFill>
        <p:spPr>
          <a:xfrm>
            <a:off x="639762" y="885148"/>
            <a:ext cx="1148643" cy="16916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Version Control</a:t>
            </a:r>
            <a:endParaRPr/>
          </a:p>
        </p:txBody>
      </p:sp>
      <p:sp>
        <p:nvSpPr>
          <p:cNvPr id="122" name="Google Shape;122;p18"/>
          <p:cNvSpPr txBox="1"/>
          <p:nvPr/>
        </p:nvSpPr>
        <p:spPr>
          <a:xfrm>
            <a:off x="443344" y="914397"/>
            <a:ext cx="8229601" cy="3840666"/>
          </a:xfrm>
          <a:prstGeom prst="rect">
            <a:avLst/>
          </a:prstGeom>
          <a:noFill/>
          <a:ln>
            <a:noFill/>
          </a:ln>
        </p:spPr>
        <p:txBody>
          <a:bodyPr anchorCtr="0" anchor="t" bIns="45700" lIns="45700" spcFirstLastPara="1" rIns="45700" wrap="square" tIns="45700">
            <a:noAutofit/>
          </a:bodyPr>
          <a:lstStyle/>
          <a:p>
            <a:pPr indent="228600" lvl="0" marL="0" marR="0" rtl="0" algn="l">
              <a:lnSpc>
                <a:spcPct val="100000"/>
              </a:lnSpc>
              <a:spcBef>
                <a:spcPts val="0"/>
              </a:spcBef>
              <a:spcAft>
                <a:spcPts val="0"/>
              </a:spcAft>
              <a:buClr>
                <a:srgbClr val="000000"/>
              </a:buClr>
              <a:buSzPts val="2800"/>
              <a:buFont typeface="Arial"/>
              <a:buNone/>
            </a:pPr>
            <a:r>
              <a:rPr b="1" i="0" lang="en-US" sz="2800" u="sng" cap="none" strike="noStrike">
                <a:solidFill>
                  <a:srgbClr val="000000"/>
                </a:solidFill>
                <a:latin typeface="Arial"/>
                <a:ea typeface="Arial"/>
                <a:cs typeface="Arial"/>
                <a:sym typeface="Arial"/>
              </a:rPr>
              <a:t>Git Version Control:</a:t>
            </a:r>
            <a:br>
              <a:rPr b="1" i="0" lang="en-US" sz="2800" u="sng" cap="none" strike="noStrike">
                <a:solidFill>
                  <a:srgbClr val="000000"/>
                </a:solidFill>
                <a:latin typeface="Arial"/>
                <a:ea typeface="Arial"/>
                <a:cs typeface="Arial"/>
                <a:sym typeface="Arial"/>
              </a:rPr>
            </a:br>
            <a:r>
              <a:rPr b="0" i="0" lang="en-US" sz="2400" u="none" cap="none" strike="noStrike">
                <a:solidFill>
                  <a:srgbClr val="000000"/>
                </a:solidFill>
                <a:latin typeface="Arial"/>
                <a:ea typeface="Arial"/>
                <a:cs typeface="Arial"/>
                <a:sym typeface="Arial"/>
              </a:rPr>
              <a:t>Provides an organized system for managing code when multiple developers work on a project</a:t>
            </a:r>
            <a:r>
              <a:rPr lang="en-US" sz="2400">
                <a:latin typeface="Calibri"/>
                <a:ea typeface="Calibri"/>
                <a:cs typeface="Calibri"/>
                <a:sym typeface="Calibri"/>
              </a:rPr>
              <a:t> </a:t>
            </a:r>
            <a:r>
              <a:rPr b="0" i="0" lang="en-US" sz="2400" u="none" cap="none" strike="noStrike">
                <a:solidFill>
                  <a:srgbClr val="000000"/>
                </a:solidFill>
                <a:latin typeface="Arial"/>
                <a:ea typeface="Arial"/>
                <a:cs typeface="Arial"/>
                <a:sym typeface="Arial"/>
              </a:rPr>
              <a:t>at the same time.</a:t>
            </a:r>
            <a:endParaRPr b="0" i="0" sz="2400" u="none" cap="none" strike="noStrike">
              <a:solidFill>
                <a:srgbClr val="000000"/>
              </a:solidFill>
              <a:latin typeface="Arial"/>
              <a:ea typeface="Arial"/>
              <a:cs typeface="Arial"/>
              <a:sym typeface="Arial"/>
            </a:endParaRPr>
          </a:p>
          <a:p>
            <a:pPr indent="228600" lvl="0" marL="0" marR="0" rtl="0" algn="l">
              <a:lnSpc>
                <a:spcPct val="100000"/>
              </a:lnSpc>
              <a:spcBef>
                <a:spcPts val="0"/>
              </a:spcBef>
              <a:spcAft>
                <a:spcPts val="0"/>
              </a:spcAft>
              <a:buClr>
                <a:srgbClr val="000000"/>
              </a:buClr>
              <a:buSzPts val="2800"/>
              <a:buFont typeface="Arial"/>
              <a:buNone/>
            </a:pPr>
            <a:r>
              <a:t/>
            </a:r>
            <a:endParaRPr sz="2400"/>
          </a:p>
          <a:p>
            <a:pPr indent="228600" lvl="0" marL="0" marR="0" rtl="0" algn="l">
              <a:lnSpc>
                <a:spcPct val="100000"/>
              </a:lnSpc>
              <a:spcBef>
                <a:spcPts val="0"/>
              </a:spcBef>
              <a:spcAft>
                <a:spcPts val="0"/>
              </a:spcAft>
              <a:buClr>
                <a:srgbClr val="000000"/>
              </a:buClr>
              <a:buSzPts val="2800"/>
              <a:buFont typeface="Arial"/>
              <a:buNone/>
            </a:pPr>
            <a:r>
              <a:rPr b="1" i="0" lang="en-US" sz="2800" u="sng" cap="none" strike="noStrike">
                <a:solidFill>
                  <a:srgbClr val="000000"/>
                </a:solidFill>
                <a:latin typeface="Arial"/>
                <a:ea typeface="Arial"/>
                <a:cs typeface="Arial"/>
                <a:sym typeface="Arial"/>
              </a:rPr>
              <a:t>The Benefits of Git:</a:t>
            </a:r>
            <a:endParaRPr b="0" i="0" sz="2400" u="none" cap="none" strike="noStrike">
              <a:solidFill>
                <a:srgbClr val="000000"/>
              </a:solidFill>
              <a:latin typeface="Calibri"/>
              <a:ea typeface="Calibri"/>
              <a:cs typeface="Calibri"/>
              <a:sym typeface="Calibri"/>
            </a:endParaRPr>
          </a:p>
          <a:p>
            <a:pPr indent="22860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514350" lvl="0" marL="742950" marR="0" rtl="0" algn="l">
              <a:lnSpc>
                <a:spcPct val="100000"/>
              </a:lnSpc>
              <a:spcBef>
                <a:spcPts val="0"/>
              </a:spcBef>
              <a:spcAft>
                <a:spcPts val="0"/>
              </a:spcAft>
              <a:buClr>
                <a:srgbClr val="000000"/>
              </a:buClr>
              <a:buSzPts val="2800"/>
              <a:buFont typeface="Arial"/>
              <a:buAutoNum type="arabicPeriod"/>
            </a:pPr>
            <a:r>
              <a:rPr b="0" i="0" lang="en-US" sz="2800" u="none" cap="none" strike="noStrike">
                <a:solidFill>
                  <a:srgbClr val="000000"/>
                </a:solidFill>
                <a:latin typeface="Arial"/>
                <a:ea typeface="Arial"/>
                <a:cs typeface="Arial"/>
                <a:sym typeface="Arial"/>
              </a:rPr>
              <a:t>A process for resolving conflicts in code.</a:t>
            </a:r>
            <a:endParaRPr b="0" i="0" sz="2400" u="none" cap="none" strike="noStrike">
              <a:solidFill>
                <a:srgbClr val="000000"/>
              </a:solidFill>
              <a:latin typeface="Calibri"/>
              <a:ea typeface="Calibri"/>
              <a:cs typeface="Calibri"/>
              <a:sym typeface="Calibri"/>
            </a:endParaRPr>
          </a:p>
          <a:p>
            <a:pPr indent="-361950" lvl="0" marL="74295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514350" lvl="0" marL="742950" marR="0" rtl="0" algn="l">
              <a:lnSpc>
                <a:spcPct val="100000"/>
              </a:lnSpc>
              <a:spcBef>
                <a:spcPts val="0"/>
              </a:spcBef>
              <a:spcAft>
                <a:spcPts val="0"/>
              </a:spcAft>
              <a:buClr>
                <a:srgbClr val="000000"/>
              </a:buClr>
              <a:buSzPts val="2800"/>
              <a:buFont typeface="Arial"/>
              <a:buAutoNum type="arabicPeriod"/>
            </a:pPr>
            <a:r>
              <a:rPr b="0" i="0" lang="en-US" sz="2800" u="none" cap="none" strike="noStrike">
                <a:solidFill>
                  <a:srgbClr val="000000"/>
                </a:solidFill>
                <a:latin typeface="Arial"/>
                <a:ea typeface="Arial"/>
                <a:cs typeface="Arial"/>
                <a:sym typeface="Arial"/>
              </a:rPr>
              <a:t>Version History.</a:t>
            </a:r>
            <a:endParaRPr b="0" i="0" sz="24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The Group Project</a:t>
            </a:r>
            <a:endParaRPr/>
          </a:p>
        </p:txBody>
      </p:sp>
      <p:sp>
        <p:nvSpPr>
          <p:cNvPr id="128" name="Google Shape;128;p19"/>
          <p:cNvSpPr txBox="1"/>
          <p:nvPr/>
        </p:nvSpPr>
        <p:spPr>
          <a:xfrm>
            <a:off x="3492744" y="5930270"/>
            <a:ext cx="2437910" cy="35065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Leia - </a:t>
            </a:r>
            <a:r>
              <a:rPr b="0" i="1" lang="en-US" sz="1800" u="none" cap="none" strike="noStrike">
                <a:solidFill>
                  <a:srgbClr val="000000"/>
                </a:solidFill>
                <a:latin typeface="Arial"/>
                <a:ea typeface="Arial"/>
                <a:cs typeface="Arial"/>
                <a:sym typeface="Arial"/>
              </a:rPr>
              <a:t>Translate</a:t>
            </a:r>
            <a:r>
              <a:rPr b="0" i="0" lang="en-US" sz="1800" u="none" cap="none" strike="noStrike">
                <a:solidFill>
                  <a:srgbClr val="000000"/>
                </a:solidFill>
                <a:latin typeface="Arial"/>
                <a:ea typeface="Arial"/>
                <a:cs typeface="Arial"/>
                <a:sym typeface="Arial"/>
              </a:rPr>
              <a:t> branch</a:t>
            </a:r>
            <a:endParaRPr/>
          </a:p>
        </p:txBody>
      </p:sp>
      <p:sp>
        <p:nvSpPr>
          <p:cNvPr id="129" name="Google Shape;129;p19"/>
          <p:cNvSpPr txBox="1"/>
          <p:nvPr/>
        </p:nvSpPr>
        <p:spPr>
          <a:xfrm>
            <a:off x="881342" y="5930270"/>
            <a:ext cx="2028473" cy="338374"/>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Arial"/>
                <a:ea typeface="Arial"/>
                <a:cs typeface="Arial"/>
                <a:sym typeface="Arial"/>
              </a:rPr>
              <a:t>Yoda - </a:t>
            </a:r>
            <a:r>
              <a:rPr b="0" i="1" lang="en-US" sz="1700" u="none" cap="none" strike="noStrike">
                <a:solidFill>
                  <a:srgbClr val="000000"/>
                </a:solidFill>
                <a:latin typeface="Arial"/>
                <a:ea typeface="Arial"/>
                <a:cs typeface="Arial"/>
                <a:sym typeface="Arial"/>
              </a:rPr>
              <a:t>Maps</a:t>
            </a:r>
            <a:r>
              <a:rPr b="0" i="0" lang="en-US" sz="1700" u="none" cap="none" strike="noStrike">
                <a:solidFill>
                  <a:srgbClr val="000000"/>
                </a:solidFill>
                <a:latin typeface="Arial"/>
                <a:ea typeface="Arial"/>
                <a:cs typeface="Arial"/>
                <a:sym typeface="Arial"/>
              </a:rPr>
              <a:t> branch</a:t>
            </a:r>
            <a:endParaRPr/>
          </a:p>
        </p:txBody>
      </p:sp>
      <p:sp>
        <p:nvSpPr>
          <p:cNvPr id="130" name="Google Shape;130;p19"/>
          <p:cNvSpPr/>
          <p:nvPr/>
        </p:nvSpPr>
        <p:spPr>
          <a:xfrm>
            <a:off x="4077653" y="1232798"/>
            <a:ext cx="1268095" cy="1271904"/>
          </a:xfrm>
          <a:custGeom>
            <a:rect b="b" l="l" r="r" t="t"/>
            <a:pathLst>
              <a:path extrusionOk="0" h="21600" w="2160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31" name="Google Shape;131;p19"/>
          <p:cNvCxnSpPr/>
          <p:nvPr/>
        </p:nvCxnSpPr>
        <p:spPr>
          <a:xfrm flipH="1">
            <a:off x="2537403" y="3073867"/>
            <a:ext cx="1670182" cy="956712"/>
          </a:xfrm>
          <a:prstGeom prst="straightConnector1">
            <a:avLst/>
          </a:prstGeom>
          <a:noFill/>
          <a:ln cap="flat" cmpd="sng" w="25400">
            <a:solidFill>
              <a:schemeClr val="accent1"/>
            </a:solidFill>
            <a:prstDash val="solid"/>
            <a:round/>
            <a:headEnd len="sm" w="sm" type="none"/>
            <a:tailEnd len="med" w="med" type="triangle"/>
          </a:ln>
          <a:effectLst>
            <a:outerShdw blurRad="38100" rotWithShape="0" dir="5400000" dist="20000">
              <a:srgbClr val="000000">
                <a:alpha val="37647"/>
              </a:srgbClr>
            </a:outerShdw>
          </a:effectLst>
        </p:spPr>
      </p:cxnSp>
      <p:cxnSp>
        <p:nvCxnSpPr>
          <p:cNvPr id="132" name="Google Shape;132;p19"/>
          <p:cNvCxnSpPr/>
          <p:nvPr/>
        </p:nvCxnSpPr>
        <p:spPr>
          <a:xfrm>
            <a:off x="4570031" y="3062845"/>
            <a:ext cx="5" cy="919229"/>
          </a:xfrm>
          <a:prstGeom prst="straightConnector1">
            <a:avLst/>
          </a:prstGeom>
          <a:noFill/>
          <a:ln cap="flat" cmpd="sng" w="25400">
            <a:solidFill>
              <a:schemeClr val="accent1"/>
            </a:solidFill>
            <a:prstDash val="solid"/>
            <a:round/>
            <a:headEnd len="sm" w="sm" type="none"/>
            <a:tailEnd len="med" w="med" type="triangle"/>
          </a:ln>
          <a:effectLst>
            <a:outerShdw blurRad="38100" rotWithShape="0" dir="5400000" dist="20000">
              <a:srgbClr val="000000">
                <a:alpha val="37647"/>
              </a:srgbClr>
            </a:outerShdw>
          </a:effectLst>
        </p:spPr>
      </p:cxnSp>
      <p:sp>
        <p:nvSpPr>
          <p:cNvPr id="133" name="Google Shape;133;p19"/>
          <p:cNvSpPr txBox="1"/>
          <p:nvPr/>
        </p:nvSpPr>
        <p:spPr>
          <a:xfrm>
            <a:off x="3873424" y="2621495"/>
            <a:ext cx="1666162"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Feature branch</a:t>
            </a:r>
            <a:endParaRPr/>
          </a:p>
        </p:txBody>
      </p:sp>
      <p:sp>
        <p:nvSpPr>
          <p:cNvPr id="134" name="Google Shape;134;p19"/>
          <p:cNvSpPr txBox="1"/>
          <p:nvPr/>
        </p:nvSpPr>
        <p:spPr>
          <a:xfrm>
            <a:off x="3935040" y="694554"/>
            <a:ext cx="1553313"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Master Branch</a:t>
            </a:r>
            <a:endParaRPr/>
          </a:p>
        </p:txBody>
      </p:sp>
      <p:sp>
        <p:nvSpPr>
          <p:cNvPr id="135" name="Google Shape;135;p19"/>
          <p:cNvSpPr txBox="1"/>
          <p:nvPr/>
        </p:nvSpPr>
        <p:spPr>
          <a:xfrm>
            <a:off x="6513585" y="5917986"/>
            <a:ext cx="2111642" cy="35065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Han - </a:t>
            </a:r>
            <a:r>
              <a:rPr b="0" i="1" lang="en-US" sz="1800" u="none" cap="none" strike="noStrike">
                <a:solidFill>
                  <a:srgbClr val="000000"/>
                </a:solidFill>
                <a:latin typeface="Arial"/>
                <a:ea typeface="Arial"/>
                <a:cs typeface="Arial"/>
                <a:sym typeface="Arial"/>
              </a:rPr>
              <a:t>Styles </a:t>
            </a:r>
            <a:r>
              <a:rPr b="0" i="0" lang="en-US" sz="1800" u="none" cap="none" strike="noStrike">
                <a:solidFill>
                  <a:srgbClr val="000000"/>
                </a:solidFill>
                <a:latin typeface="Arial"/>
                <a:ea typeface="Arial"/>
                <a:cs typeface="Arial"/>
                <a:sym typeface="Arial"/>
              </a:rPr>
              <a:t>branch</a:t>
            </a:r>
            <a:endParaRPr/>
          </a:p>
        </p:txBody>
      </p:sp>
      <p:cxnSp>
        <p:nvCxnSpPr>
          <p:cNvPr id="136" name="Google Shape;136;p19"/>
          <p:cNvCxnSpPr/>
          <p:nvPr/>
        </p:nvCxnSpPr>
        <p:spPr>
          <a:xfrm>
            <a:off x="5295898" y="3132376"/>
            <a:ext cx="1285992" cy="909055"/>
          </a:xfrm>
          <a:prstGeom prst="straightConnector1">
            <a:avLst/>
          </a:prstGeom>
          <a:noFill/>
          <a:ln cap="flat" cmpd="sng" w="25400">
            <a:solidFill>
              <a:schemeClr val="accent1"/>
            </a:solidFill>
            <a:prstDash val="solid"/>
            <a:round/>
            <a:headEnd len="sm" w="sm" type="none"/>
            <a:tailEnd len="med" w="med" type="triangle"/>
          </a:ln>
          <a:effectLst>
            <a:outerShdw blurRad="38100" rotWithShape="0" dir="5400000" dist="20000">
              <a:srgbClr val="000000">
                <a:alpha val="37647"/>
              </a:srgbClr>
            </a:outerShdw>
          </a:effectLst>
        </p:spPr>
      </p:cxnSp>
      <p:sp>
        <p:nvSpPr>
          <p:cNvPr id="137" name="Google Shape;137;p19"/>
          <p:cNvSpPr txBox="1"/>
          <p:nvPr/>
        </p:nvSpPr>
        <p:spPr>
          <a:xfrm>
            <a:off x="6144381" y="1718679"/>
            <a:ext cx="2634698"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1" lang="en-US" sz="1800" u="none" cap="none" strike="noStrike">
                <a:solidFill>
                  <a:srgbClr val="000000"/>
                </a:solidFill>
                <a:latin typeface="Calibri"/>
                <a:ea typeface="Calibri"/>
                <a:cs typeface="Calibri"/>
                <a:sym typeface="Calibri"/>
              </a:rPr>
              <a:t>‘Branch’ = personal copy</a:t>
            </a:r>
            <a:endParaRPr/>
          </a:p>
        </p:txBody>
      </p:sp>
      <p:sp>
        <p:nvSpPr>
          <p:cNvPr id="138" name="Google Shape;138;p19"/>
          <p:cNvSpPr txBox="1"/>
          <p:nvPr/>
        </p:nvSpPr>
        <p:spPr>
          <a:xfrm>
            <a:off x="359740" y="1092570"/>
            <a:ext cx="3071680" cy="1610357"/>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000000"/>
              </a:buClr>
              <a:buSzPts val="2200"/>
              <a:buFont typeface="Calibri"/>
              <a:buNone/>
            </a:pPr>
            <a:r>
              <a:rPr b="0" i="0" lang="en-US" sz="2200" u="none" cap="none" strike="noStrike">
                <a:solidFill>
                  <a:srgbClr val="000000"/>
                </a:solidFill>
                <a:latin typeface="Calibri"/>
                <a:ea typeface="Calibri"/>
                <a:cs typeface="Calibri"/>
                <a:sym typeface="Calibri"/>
              </a:rPr>
              <a:t>Let’s say Yoda, Leia, and Han are all working on different branches for Google.</a:t>
            </a:r>
            <a:endParaRPr/>
          </a:p>
        </p:txBody>
      </p:sp>
      <p:pic>
        <p:nvPicPr>
          <p:cNvPr descr="mapsicon.png" id="139" name="Google Shape;139;p19"/>
          <p:cNvPicPr preferRelativeResize="0"/>
          <p:nvPr/>
        </p:nvPicPr>
        <p:blipFill rotWithShape="1">
          <a:blip r:embed="rId3">
            <a:alphaModFix/>
          </a:blip>
          <a:srcRect b="0" l="0" r="0" t="0"/>
          <a:stretch/>
        </p:blipFill>
        <p:spPr>
          <a:xfrm>
            <a:off x="1062499" y="4147341"/>
            <a:ext cx="1666164" cy="1666165"/>
          </a:xfrm>
          <a:prstGeom prst="rect">
            <a:avLst/>
          </a:prstGeom>
          <a:noFill/>
          <a:ln>
            <a:noFill/>
          </a:ln>
        </p:spPr>
      </p:pic>
      <p:pic>
        <p:nvPicPr>
          <p:cNvPr descr="material.png" id="140" name="Google Shape;140;p19"/>
          <p:cNvPicPr preferRelativeResize="0"/>
          <p:nvPr/>
        </p:nvPicPr>
        <p:blipFill rotWithShape="1">
          <a:blip r:embed="rId4">
            <a:alphaModFix/>
          </a:blip>
          <a:srcRect b="0" l="0" r="0" t="0"/>
          <a:stretch/>
        </p:blipFill>
        <p:spPr>
          <a:xfrm>
            <a:off x="6628648" y="4147341"/>
            <a:ext cx="1666165" cy="1666165"/>
          </a:xfrm>
          <a:prstGeom prst="rect">
            <a:avLst/>
          </a:prstGeom>
          <a:noFill/>
          <a:ln>
            <a:noFill/>
          </a:ln>
        </p:spPr>
      </p:pic>
      <p:pic>
        <p:nvPicPr>
          <p:cNvPr descr="Google_Translate_logo.svg.png" id="141" name="Google Shape;141;p19"/>
          <p:cNvPicPr preferRelativeResize="0"/>
          <p:nvPr/>
        </p:nvPicPr>
        <p:blipFill rotWithShape="1">
          <a:blip r:embed="rId5">
            <a:alphaModFix/>
          </a:blip>
          <a:srcRect b="0" l="0" r="0" t="0"/>
          <a:stretch/>
        </p:blipFill>
        <p:spPr>
          <a:xfrm>
            <a:off x="3746748" y="4147341"/>
            <a:ext cx="1666165" cy="1666165"/>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The Group Project</a:t>
            </a:r>
            <a:endParaRPr/>
          </a:p>
        </p:txBody>
      </p:sp>
      <p:sp>
        <p:nvSpPr>
          <p:cNvPr id="147" name="Google Shape;147;p20"/>
          <p:cNvSpPr txBox="1"/>
          <p:nvPr/>
        </p:nvSpPr>
        <p:spPr>
          <a:xfrm>
            <a:off x="1242184" y="1002030"/>
            <a:ext cx="6659632" cy="3304537"/>
          </a:xfrm>
          <a:prstGeom prst="rect">
            <a:avLst/>
          </a:prstGeom>
          <a:noFill/>
          <a:ln>
            <a:noFill/>
          </a:ln>
        </p:spPr>
        <p:txBody>
          <a:bodyPr anchorCtr="0" anchor="t" bIns="45700" lIns="45700" spcFirstLastPara="1" rIns="45700" wrap="square" tIns="45700">
            <a:noAutofit/>
          </a:bodyPr>
          <a:lstStyle/>
          <a:p>
            <a:pPr indent="-200526" lvl="0" marL="200526"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If Leia, Yoda, and Han are all working on different branches, they can work separately without affecting each other’s code.</a:t>
            </a:r>
            <a:endParaRPr/>
          </a:p>
          <a:p>
            <a:pPr indent="0" lvl="0" marL="0" marR="0" rtl="0" algn="l">
              <a:lnSpc>
                <a:spcPct val="100000"/>
              </a:lnSpc>
              <a:spcBef>
                <a:spcPts val="0"/>
              </a:spcBef>
              <a:spcAft>
                <a:spcPts val="0"/>
              </a:spcAft>
              <a:buClr>
                <a:srgbClr val="000000"/>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00526" lvl="0" marL="200526"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If Yoda added a Maps feature and Leia wants to use this new feature in his code, all Leia has to do is merge in the new version of Yoda’s branch into her own branch and keep coding!</a:t>
            </a:r>
            <a:br>
              <a:rPr b="0" i="0" lang="en-US" sz="2000" u="none" cap="none" strike="noStrike">
                <a:solidFill>
                  <a:srgbClr val="000000"/>
                </a:solidFill>
                <a:latin typeface="Calibri"/>
                <a:ea typeface="Calibri"/>
                <a:cs typeface="Calibri"/>
                <a:sym typeface="Calibri"/>
              </a:rPr>
            </a:br>
            <a:r>
              <a:rPr b="0" i="0" lang="en-US" sz="2000" u="none" cap="none" strike="noStrike">
                <a:solidFill>
                  <a:srgbClr val="000000"/>
                </a:solidFill>
                <a:latin typeface="Calibri"/>
                <a:ea typeface="Calibri"/>
                <a:cs typeface="Calibri"/>
                <a:sym typeface="Calibri"/>
              </a:rPr>
              <a:t>(This is </a:t>
            </a:r>
            <a:r>
              <a:rPr b="0" i="1" lang="en-US" sz="2000" u="none" cap="none" strike="noStrike">
                <a:solidFill>
                  <a:srgbClr val="000000"/>
                </a:solidFill>
                <a:latin typeface="Calibri"/>
                <a:ea typeface="Calibri"/>
                <a:cs typeface="Calibri"/>
                <a:sym typeface="Calibri"/>
              </a:rPr>
              <a:t>much</a:t>
            </a:r>
            <a:r>
              <a:rPr b="0" i="0" lang="en-US" sz="2000" u="none" cap="none" strike="noStrike">
                <a:solidFill>
                  <a:srgbClr val="000000"/>
                </a:solidFill>
                <a:latin typeface="Calibri"/>
                <a:ea typeface="Calibri"/>
                <a:cs typeface="Calibri"/>
                <a:sym typeface="Calibri"/>
              </a:rPr>
              <a:t> better than the alternative of copy and pasting files)</a:t>
            </a:r>
            <a:endParaRPr/>
          </a:p>
        </p:txBody>
      </p:sp>
      <p:pic>
        <p:nvPicPr>
          <p:cNvPr descr="yoda.png" id="148" name="Google Shape;148;p20"/>
          <p:cNvPicPr preferRelativeResize="0"/>
          <p:nvPr/>
        </p:nvPicPr>
        <p:blipFill rotWithShape="1">
          <a:blip r:embed="rId3">
            <a:alphaModFix/>
          </a:blip>
          <a:srcRect b="0" l="0" r="0" t="0"/>
          <a:stretch/>
        </p:blipFill>
        <p:spPr>
          <a:xfrm>
            <a:off x="1756886" y="4552434"/>
            <a:ext cx="2566352" cy="1520310"/>
          </a:xfrm>
          <a:prstGeom prst="rect">
            <a:avLst/>
          </a:prstGeom>
          <a:noFill/>
          <a:ln>
            <a:noFill/>
          </a:ln>
        </p:spPr>
      </p:pic>
      <p:grpSp>
        <p:nvGrpSpPr>
          <p:cNvPr id="149" name="Google Shape;149;p20"/>
          <p:cNvGrpSpPr/>
          <p:nvPr/>
        </p:nvGrpSpPr>
        <p:grpSpPr>
          <a:xfrm>
            <a:off x="3682906" y="4743329"/>
            <a:ext cx="3839430" cy="1138525"/>
            <a:chOff x="-1" y="0"/>
            <a:chExt cx="3839429" cy="1138523"/>
          </a:xfrm>
        </p:grpSpPr>
        <p:sp>
          <p:nvSpPr>
            <p:cNvPr id="150" name="Google Shape;150;p20"/>
            <p:cNvSpPr/>
            <p:nvPr/>
          </p:nvSpPr>
          <p:spPr>
            <a:xfrm>
              <a:off x="-1" y="0"/>
              <a:ext cx="3839429" cy="1138523"/>
            </a:xfrm>
            <a:custGeom>
              <a:rect b="b" l="l" r="r" t="t"/>
              <a:pathLst>
                <a:path extrusionOk="0" h="21600" w="2160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1" name="Google Shape;151;p20"/>
            <p:cNvSpPr txBox="1"/>
            <p:nvPr/>
          </p:nvSpPr>
          <p:spPr>
            <a:xfrm>
              <a:off x="1143988" y="256841"/>
              <a:ext cx="2649997" cy="624837"/>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Always pass on what you have learned.</a:t>
              </a:r>
              <a:endParaRPr/>
            </a:p>
          </p:txBody>
        </p:sp>
      </p:grpSp>
    </p:spTree>
  </p:cSld>
  <p:clrMapOvr>
    <a:masterClrMapping/>
  </p:clrMapOvr>
  <mc:AlternateContent>
    <mc:Choice Requires="p14">
      <p:transition spd="slow" p14:dur="12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descr="pasted-image.png" id="156" name="Google Shape;156;p21"/>
          <p:cNvPicPr preferRelativeResize="0"/>
          <p:nvPr/>
        </p:nvPicPr>
        <p:blipFill rotWithShape="1">
          <a:blip r:embed="rId3">
            <a:alphaModFix/>
          </a:blip>
          <a:srcRect b="0" l="0" r="0" t="0"/>
          <a:stretch/>
        </p:blipFill>
        <p:spPr>
          <a:xfrm>
            <a:off x="470456" y="3847455"/>
            <a:ext cx="3360820" cy="2035983"/>
          </a:xfrm>
          <a:prstGeom prst="rect">
            <a:avLst/>
          </a:prstGeom>
          <a:noFill/>
          <a:ln>
            <a:noFill/>
          </a:ln>
        </p:spPr>
      </p:pic>
      <p:sp>
        <p:nvSpPr>
          <p:cNvPr id="157" name="Google Shape;157;p21"/>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The Group Project</a:t>
            </a:r>
            <a:endParaRPr/>
          </a:p>
        </p:txBody>
      </p:sp>
      <p:sp>
        <p:nvSpPr>
          <p:cNvPr id="158" name="Google Shape;158;p21"/>
          <p:cNvSpPr txBox="1"/>
          <p:nvPr/>
        </p:nvSpPr>
        <p:spPr>
          <a:xfrm>
            <a:off x="80893" y="1115310"/>
            <a:ext cx="8982213" cy="1551937"/>
          </a:xfrm>
          <a:prstGeom prst="rect">
            <a:avLst/>
          </a:prstGeom>
          <a:noFill/>
          <a:ln>
            <a:noFill/>
          </a:ln>
        </p:spPr>
        <p:txBody>
          <a:bodyPr anchorCtr="0" anchor="t" bIns="45700" lIns="45700" spcFirstLastPara="1" rIns="45700" wrap="square" tIns="45700">
            <a:noAutofit/>
          </a:bodyPr>
          <a:lstStyle/>
          <a:p>
            <a:pPr indent="-200526" lvl="0" marL="200526"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Let’s say Han was working on a site-wide change in styling, but one of his changes had unintended consequences on a page Leia was working on.</a:t>
            </a:r>
            <a:endParaRPr/>
          </a:p>
          <a:p>
            <a:pPr indent="0" lvl="0" marL="0" marR="0" rtl="0" algn="l">
              <a:lnSpc>
                <a:spcPct val="100000"/>
              </a:lnSpc>
              <a:spcBef>
                <a:spcPts val="0"/>
              </a:spcBef>
              <a:spcAft>
                <a:spcPts val="0"/>
              </a:spcAft>
              <a:buClr>
                <a:srgbClr val="000000"/>
              </a:buClr>
              <a:buSzPts val="2000"/>
              <a:buFont typeface="Calibri"/>
              <a:buNone/>
            </a:pPr>
            <a:r>
              <a:t/>
            </a:r>
            <a:endParaRPr b="0" i="0" sz="2000" u="none" cap="none" strike="noStrike">
              <a:solidFill>
                <a:srgbClr val="000000"/>
              </a:solidFill>
              <a:latin typeface="Calibri"/>
              <a:ea typeface="Calibri"/>
              <a:cs typeface="Calibri"/>
              <a:sym typeface="Calibri"/>
            </a:endParaRPr>
          </a:p>
          <a:p>
            <a:pPr indent="-200526" lvl="0" marL="200526"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Instead of having to debug the problem while users stare at a broken page, Git makes it easy to instantly revert or “rollback” the mistake.</a:t>
            </a:r>
            <a:endParaRPr/>
          </a:p>
        </p:txBody>
      </p:sp>
      <p:sp>
        <p:nvSpPr>
          <p:cNvPr id="159" name="Google Shape;159;p21"/>
          <p:cNvSpPr/>
          <p:nvPr/>
        </p:nvSpPr>
        <p:spPr>
          <a:xfrm>
            <a:off x="4129247" y="4030245"/>
            <a:ext cx="1343846" cy="1186357"/>
          </a:xfrm>
          <a:custGeom>
            <a:rect b="b" l="l" r="r" t="t"/>
            <a:pathLst>
              <a:path extrusionOk="0" h="21600" w="21600">
                <a:moveTo>
                  <a:pt x="9418" y="0"/>
                </a:moveTo>
                <a:cubicBezTo>
                  <a:pt x="4218" y="41"/>
                  <a:pt x="0" y="4377"/>
                  <a:pt x="0" y="10278"/>
                </a:cubicBezTo>
                <a:lnTo>
                  <a:pt x="0" y="10847"/>
                </a:lnTo>
                <a:cubicBezTo>
                  <a:pt x="0" y="16776"/>
                  <a:pt x="4259" y="21600"/>
                  <a:pt x="9493" y="21600"/>
                </a:cubicBezTo>
                <a:cubicBezTo>
                  <a:pt x="9512" y="21600"/>
                  <a:pt x="9531" y="21598"/>
                  <a:pt x="9550" y="21598"/>
                </a:cubicBezTo>
                <a:lnTo>
                  <a:pt x="9581" y="21598"/>
                </a:lnTo>
                <a:lnTo>
                  <a:pt x="9577" y="21027"/>
                </a:lnTo>
                <a:lnTo>
                  <a:pt x="9577" y="17837"/>
                </a:lnTo>
                <a:lnTo>
                  <a:pt x="9584" y="17837"/>
                </a:lnTo>
                <a:lnTo>
                  <a:pt x="9569" y="16699"/>
                </a:lnTo>
                <a:lnTo>
                  <a:pt x="9533" y="16699"/>
                </a:lnTo>
                <a:cubicBezTo>
                  <a:pt x="9520" y="16699"/>
                  <a:pt x="9506" y="16701"/>
                  <a:pt x="9493" y="16701"/>
                </a:cubicBezTo>
                <a:cubicBezTo>
                  <a:pt x="6644" y="16701"/>
                  <a:pt x="4327" y="14075"/>
                  <a:pt x="4327" y="10847"/>
                </a:cubicBezTo>
                <a:lnTo>
                  <a:pt x="4327" y="10669"/>
                </a:lnTo>
                <a:cubicBezTo>
                  <a:pt x="4365" y="7497"/>
                  <a:pt x="6641" y="4928"/>
                  <a:pt x="9444" y="4899"/>
                </a:cubicBezTo>
                <a:lnTo>
                  <a:pt x="9539" y="4899"/>
                </a:lnTo>
                <a:cubicBezTo>
                  <a:pt x="12226" y="4925"/>
                  <a:pt x="14431" y="7288"/>
                  <a:pt x="14644" y="10278"/>
                </a:cubicBezTo>
                <a:lnTo>
                  <a:pt x="12029" y="10278"/>
                </a:lnTo>
                <a:lnTo>
                  <a:pt x="16815" y="17636"/>
                </a:lnTo>
                <a:lnTo>
                  <a:pt x="21600" y="10278"/>
                </a:lnTo>
                <a:lnTo>
                  <a:pt x="18976" y="10278"/>
                </a:lnTo>
                <a:cubicBezTo>
                  <a:pt x="18756" y="4585"/>
                  <a:pt x="14612" y="27"/>
                  <a:pt x="9539" y="0"/>
                </a:cubicBezTo>
                <a:lnTo>
                  <a:pt x="9503" y="0"/>
                </a:lnTo>
                <a:cubicBezTo>
                  <a:pt x="9500" y="0"/>
                  <a:pt x="9496" y="0"/>
                  <a:pt x="9493" y="0"/>
                </a:cubicBezTo>
                <a:lnTo>
                  <a:pt x="9491" y="0"/>
                </a:lnTo>
                <a:cubicBezTo>
                  <a:pt x="9488" y="0"/>
                  <a:pt x="9485" y="0"/>
                  <a:pt x="9481" y="0"/>
                </a:cubicBezTo>
                <a:lnTo>
                  <a:pt x="9418" y="0"/>
                </a:lnTo>
                <a:close/>
              </a:path>
            </a:pathLst>
          </a:cu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 name="Google Shape;160;p21"/>
          <p:cNvSpPr txBox="1"/>
          <p:nvPr/>
        </p:nvSpPr>
        <p:spPr>
          <a:xfrm>
            <a:off x="1007101" y="3234636"/>
            <a:ext cx="2249160"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New Broken Version</a:t>
            </a:r>
            <a:endParaRPr/>
          </a:p>
        </p:txBody>
      </p:sp>
      <p:sp>
        <p:nvSpPr>
          <p:cNvPr id="161" name="Google Shape;161;p21"/>
          <p:cNvSpPr txBox="1"/>
          <p:nvPr/>
        </p:nvSpPr>
        <p:spPr>
          <a:xfrm>
            <a:off x="6302285" y="3234636"/>
            <a:ext cx="2260322"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Old Working Version</a:t>
            </a:r>
            <a:endParaRPr/>
          </a:p>
        </p:txBody>
      </p:sp>
      <p:sp>
        <p:nvSpPr>
          <p:cNvPr id="162" name="Google Shape;162;p21"/>
          <p:cNvSpPr txBox="1"/>
          <p:nvPr/>
        </p:nvSpPr>
        <p:spPr>
          <a:xfrm>
            <a:off x="4416816" y="5355209"/>
            <a:ext cx="815386"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Revert</a:t>
            </a:r>
            <a:endParaRPr/>
          </a:p>
        </p:txBody>
      </p:sp>
      <p:cxnSp>
        <p:nvCxnSpPr>
          <p:cNvPr id="163" name="Google Shape;163;p21"/>
          <p:cNvCxnSpPr/>
          <p:nvPr/>
        </p:nvCxnSpPr>
        <p:spPr>
          <a:xfrm flipH="1" rot="10800000">
            <a:off x="396504" y="4026526"/>
            <a:ext cx="3508726" cy="1813801"/>
          </a:xfrm>
          <a:prstGeom prst="straightConnector1">
            <a:avLst/>
          </a:prstGeom>
          <a:noFill/>
          <a:ln cap="flat" cmpd="sng" w="25400">
            <a:solidFill>
              <a:srgbClr val="B80D00"/>
            </a:solidFill>
            <a:prstDash val="solid"/>
            <a:round/>
            <a:headEnd len="sm" w="sm" type="none"/>
            <a:tailEnd len="sm" w="sm" type="none"/>
          </a:ln>
          <a:effectLst>
            <a:outerShdw blurRad="38100" rotWithShape="0" dir="5400000" dist="23000">
              <a:srgbClr val="000000">
                <a:alpha val="34901"/>
              </a:srgbClr>
            </a:outerShdw>
          </a:effectLst>
        </p:spPr>
      </p:cxnSp>
      <p:cxnSp>
        <p:nvCxnSpPr>
          <p:cNvPr id="164" name="Google Shape;164;p21"/>
          <p:cNvCxnSpPr/>
          <p:nvPr/>
        </p:nvCxnSpPr>
        <p:spPr>
          <a:xfrm>
            <a:off x="383919" y="4030047"/>
            <a:ext cx="3495528" cy="1806758"/>
          </a:xfrm>
          <a:prstGeom prst="straightConnector1">
            <a:avLst/>
          </a:prstGeom>
          <a:noFill/>
          <a:ln cap="flat" cmpd="sng" w="25400">
            <a:solidFill>
              <a:srgbClr val="B80D00"/>
            </a:solidFill>
            <a:prstDash val="solid"/>
            <a:round/>
            <a:headEnd len="sm" w="sm" type="none"/>
            <a:tailEnd len="sm" w="sm" type="none"/>
          </a:ln>
          <a:effectLst>
            <a:outerShdw blurRad="38100" rotWithShape="0" dir="5400000" dist="23000">
              <a:srgbClr val="000000">
                <a:alpha val="34901"/>
              </a:srgbClr>
            </a:outerShdw>
          </a:effectLst>
        </p:spPr>
      </p:cxnSp>
      <p:pic>
        <p:nvPicPr>
          <p:cNvPr descr="Screen Shot 2019-03-06 at 12.45.17 PM.png" id="165" name="Google Shape;165;p21"/>
          <p:cNvPicPr preferRelativeResize="0"/>
          <p:nvPr/>
        </p:nvPicPr>
        <p:blipFill rotWithShape="1">
          <a:blip r:embed="rId4">
            <a:alphaModFix/>
          </a:blip>
          <a:srcRect b="0" l="0" r="0" t="0"/>
          <a:stretch/>
        </p:blipFill>
        <p:spPr>
          <a:xfrm>
            <a:off x="5935105" y="3879319"/>
            <a:ext cx="2994683" cy="19722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The Group Project</a:t>
            </a:r>
            <a:endParaRPr/>
          </a:p>
        </p:txBody>
      </p:sp>
      <p:sp>
        <p:nvSpPr>
          <p:cNvPr id="171" name="Google Shape;171;p22"/>
          <p:cNvSpPr txBox="1"/>
          <p:nvPr/>
        </p:nvSpPr>
        <p:spPr>
          <a:xfrm>
            <a:off x="1357009" y="2757388"/>
            <a:ext cx="6558644" cy="108227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rgbClr val="000000"/>
                </a:solidFill>
                <a:latin typeface="Arial"/>
                <a:ea typeface="Arial"/>
                <a:cs typeface="Arial"/>
                <a:sym typeface="Arial"/>
              </a:rPr>
              <a:t>Lesson: </a:t>
            </a:r>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You should use Version Control!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Quick Activity!</a:t>
            </a:r>
            <a:endParaRPr/>
          </a:p>
        </p:txBody>
      </p:sp>
      <p:sp>
        <p:nvSpPr>
          <p:cNvPr id="177" name="Google Shape;177;p23"/>
          <p:cNvSpPr/>
          <p:nvPr/>
        </p:nvSpPr>
        <p:spPr>
          <a:xfrm>
            <a:off x="-11742" y="689615"/>
            <a:ext cx="9155743" cy="5626583"/>
          </a:xfrm>
          <a:prstGeom prst="rect">
            <a:avLst/>
          </a:prstGeom>
          <a:solidFill>
            <a:srgbClr val="F2F2F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8" name="Google Shape;178;p23"/>
          <p:cNvSpPr txBox="1"/>
          <p:nvPr/>
        </p:nvSpPr>
        <p:spPr>
          <a:xfrm>
            <a:off x="304800" y="914397"/>
            <a:ext cx="8686800" cy="212782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Arial"/>
                <a:ea typeface="Arial"/>
                <a:cs typeface="Arial"/>
                <a:sym typeface="Arial"/>
              </a:rPr>
              <a:t>Turn to your neighbor, and have one of you explain to the other:</a:t>
            </a:r>
            <a:endParaRPr/>
          </a:p>
          <a:p>
            <a:pPr indent="0" lvl="0" marL="0" marR="0" rtl="0" algn="l">
              <a:lnSpc>
                <a:spcPct val="100000"/>
              </a:lnSpc>
              <a:spcBef>
                <a:spcPts val="0"/>
              </a:spcBef>
              <a:spcAft>
                <a:spcPts val="0"/>
              </a:spcAft>
              <a:buClr>
                <a:srgbClr val="000000"/>
              </a:buClr>
              <a:buSzPts val="2000"/>
              <a:buFont typeface="Arial"/>
              <a:buNone/>
            </a:pPr>
            <a:r>
              <a:t/>
            </a:r>
            <a:endParaRPr b="1" i="0" sz="2000" u="sng"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The concept of version control.</a:t>
            </a: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Arial"/>
                <a:ea typeface="Arial"/>
                <a:cs typeface="Arial"/>
                <a:sym typeface="Arial"/>
              </a:rPr>
              <a:t>Then the other should explain:</a:t>
            </a:r>
            <a:endParaRPr/>
          </a:p>
          <a:p>
            <a:pPr indent="0" lvl="0" marL="0" marR="0" rtl="0" algn="l">
              <a:lnSpc>
                <a:spcPct val="100000"/>
              </a:lnSpc>
              <a:spcBef>
                <a:spcPts val="0"/>
              </a:spcBef>
              <a:spcAft>
                <a:spcPts val="0"/>
              </a:spcAft>
              <a:buClr>
                <a:srgbClr val="000000"/>
              </a:buClr>
              <a:buSzPts val="2000"/>
              <a:buFont typeface="Arial"/>
              <a:buNone/>
            </a:pPr>
            <a:r>
              <a:t/>
            </a:r>
            <a:endParaRPr b="1" i="0" sz="2000" u="sng"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Two of the key advantages to using a version control system. </a:t>
            </a:r>
            <a:endParaRPr/>
          </a:p>
        </p:txBody>
      </p:sp>
      <p:sp>
        <p:nvSpPr>
          <p:cNvPr id="179" name="Google Shape;179;p23"/>
          <p:cNvSpPr txBox="1"/>
          <p:nvPr/>
        </p:nvSpPr>
        <p:spPr>
          <a:xfrm>
            <a:off x="3657600" y="124821"/>
            <a:ext cx="5334000" cy="350658"/>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Suggested Time: </a:t>
            </a:r>
            <a:r>
              <a:rPr b="0" i="0" lang="en-US" sz="1800" u="none" cap="none" strike="noStrike">
                <a:solidFill>
                  <a:srgbClr val="000000"/>
                </a:solidFill>
                <a:latin typeface="Arial"/>
                <a:ea typeface="Arial"/>
                <a:cs typeface="Arial"/>
                <a:sym typeface="Arial"/>
              </a:rPr>
              <a:t>3 min</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So… What’s this GitHub?</a:t>
            </a:r>
            <a:endParaRPr/>
          </a:p>
        </p:txBody>
      </p:sp>
      <p:sp>
        <p:nvSpPr>
          <p:cNvPr id="185" name="Google Shape;185;p24"/>
          <p:cNvSpPr/>
          <p:nvPr/>
        </p:nvSpPr>
        <p:spPr>
          <a:xfrm>
            <a:off x="-4" y="990600"/>
            <a:ext cx="9149878" cy="3183577"/>
          </a:xfrm>
          <a:prstGeom prst="rect">
            <a:avLst/>
          </a:prstGeom>
          <a:solidFill>
            <a:srgbClr val="2E75B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6" name="Google Shape;186;p24"/>
          <p:cNvSpPr txBox="1"/>
          <p:nvPr/>
        </p:nvSpPr>
        <p:spPr>
          <a:xfrm>
            <a:off x="266698" y="1297053"/>
            <a:ext cx="8610604" cy="2570665"/>
          </a:xfrm>
          <a:prstGeom prst="rect">
            <a:avLst/>
          </a:prstGeom>
          <a:noFill/>
          <a:ln>
            <a:noFill/>
          </a:ln>
        </p:spPr>
        <p:txBody>
          <a:bodyPr anchorCtr="0" anchor="t" bIns="45700" lIns="45700" spcFirstLastPara="1" rIns="45700" wrap="square" tIns="45700">
            <a:noAutofit/>
          </a:bodyPr>
          <a:lstStyle/>
          <a:p>
            <a:pPr indent="-285750" lvl="0" marL="28575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GitHub is a Web-Based hosting service to store code online.</a:t>
            </a:r>
            <a:endParaRPr/>
          </a:p>
          <a:p>
            <a:pPr indent="0" lvl="0" marL="0" marR="0" rtl="0" algn="l">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It allows developers to </a:t>
            </a:r>
            <a:r>
              <a:rPr b="1" i="0" lang="en-US" sz="2400" u="none" cap="none" strike="noStrike">
                <a:solidFill>
                  <a:srgbClr val="FFFFFF"/>
                </a:solidFill>
                <a:latin typeface="Arial"/>
                <a:ea typeface="Arial"/>
                <a:cs typeface="Arial"/>
                <a:sym typeface="Arial"/>
              </a:rPr>
              <a:t>pull</a:t>
            </a:r>
            <a:r>
              <a:rPr b="0" i="0" lang="en-US" sz="2400" u="none" cap="none" strike="noStrike">
                <a:solidFill>
                  <a:srgbClr val="FFFFFF"/>
                </a:solidFill>
                <a:latin typeface="Arial"/>
                <a:ea typeface="Arial"/>
                <a:cs typeface="Arial"/>
                <a:sym typeface="Arial"/>
              </a:rPr>
              <a:t> (download) code or </a:t>
            </a:r>
            <a:r>
              <a:rPr b="1" i="0" lang="en-US" sz="2400" u="none" cap="none" strike="noStrike">
                <a:solidFill>
                  <a:srgbClr val="FFFFFF"/>
                </a:solidFill>
                <a:latin typeface="Arial"/>
                <a:ea typeface="Arial"/>
                <a:cs typeface="Arial"/>
                <a:sym typeface="Arial"/>
              </a:rPr>
              <a:t>push</a:t>
            </a:r>
            <a:r>
              <a:rPr b="0" i="0" lang="en-US" sz="2400" u="none" cap="none" strike="noStrike">
                <a:solidFill>
                  <a:srgbClr val="FFFFFF"/>
                </a:solidFill>
                <a:latin typeface="Arial"/>
                <a:ea typeface="Arial"/>
                <a:cs typeface="Arial"/>
                <a:sym typeface="Arial"/>
              </a:rPr>
              <a:t> (upload) code to the same </a:t>
            </a:r>
            <a:r>
              <a:rPr b="1" i="0" lang="en-US" sz="2400" u="none" cap="none" strike="noStrike">
                <a:solidFill>
                  <a:srgbClr val="FFFFFF"/>
                </a:solidFill>
                <a:latin typeface="Arial"/>
                <a:ea typeface="Arial"/>
                <a:cs typeface="Arial"/>
                <a:sym typeface="Arial"/>
              </a:rPr>
              <a:t>repository </a:t>
            </a:r>
            <a:r>
              <a:rPr b="0" i="0" lang="en-US" sz="2400" u="none" cap="none" strike="noStrike">
                <a:solidFill>
                  <a:srgbClr val="FFFFFF"/>
                </a:solidFill>
                <a:latin typeface="Arial"/>
                <a:ea typeface="Arial"/>
                <a:cs typeface="Arial"/>
                <a:sym typeface="Arial"/>
              </a:rPr>
              <a:t>(directory). </a:t>
            </a:r>
            <a:endParaRPr/>
          </a:p>
          <a:p>
            <a:pPr indent="-133350" lvl="0" marL="285750" marR="0" rtl="0" algn="l">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It also allows developers to </a:t>
            </a:r>
            <a:r>
              <a:rPr b="1" i="0" lang="en-US" sz="2400" u="none" cap="none" strike="noStrike">
                <a:solidFill>
                  <a:srgbClr val="FFFFFF"/>
                </a:solidFill>
                <a:latin typeface="Arial"/>
                <a:ea typeface="Arial"/>
                <a:cs typeface="Arial"/>
                <a:sym typeface="Arial"/>
              </a:rPr>
              <a:t>view histories </a:t>
            </a:r>
            <a:r>
              <a:rPr b="0" i="0" lang="en-US" sz="2400" u="none" cap="none" strike="noStrike">
                <a:solidFill>
                  <a:srgbClr val="FFFFFF"/>
                </a:solidFill>
                <a:latin typeface="Arial"/>
                <a:ea typeface="Arial"/>
                <a:cs typeface="Arial"/>
                <a:sym typeface="Arial"/>
              </a:rPr>
              <a:t>of code changes and to </a:t>
            </a:r>
            <a:r>
              <a:rPr b="1" i="0" lang="en-US" sz="2400" u="none" cap="none" strike="noStrike">
                <a:solidFill>
                  <a:srgbClr val="FFFFFF"/>
                </a:solidFill>
                <a:latin typeface="Arial"/>
                <a:ea typeface="Arial"/>
                <a:cs typeface="Arial"/>
                <a:sym typeface="Arial"/>
              </a:rPr>
              <a:t>track issues</a:t>
            </a:r>
            <a:r>
              <a:rPr b="0" i="0" lang="en-US" sz="2400" u="none" cap="none" strike="noStrike">
                <a:solidFill>
                  <a:srgbClr val="FFFFFF"/>
                </a:solidFill>
                <a:latin typeface="Arial"/>
                <a:ea typeface="Arial"/>
                <a:cs typeface="Arial"/>
                <a:sym typeface="Arial"/>
              </a:rPr>
              <a:t>. </a:t>
            </a:r>
            <a:endParaRPr/>
          </a:p>
        </p:txBody>
      </p:sp>
      <p:pic>
        <p:nvPicPr>
          <p:cNvPr descr="image4.jpeg" id="187" name="Google Shape;187;p24"/>
          <p:cNvPicPr preferRelativeResize="0"/>
          <p:nvPr/>
        </p:nvPicPr>
        <p:blipFill rotWithShape="1">
          <a:blip r:embed="rId3">
            <a:alphaModFix/>
          </a:blip>
          <a:srcRect b="16087" l="0" r="0" t="15118"/>
          <a:stretch/>
        </p:blipFill>
        <p:spPr>
          <a:xfrm>
            <a:off x="2209800" y="4174175"/>
            <a:ext cx="5301771" cy="2133603"/>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 name="Shape 35"/>
        <p:cNvGrpSpPr/>
        <p:nvPr/>
      </p:nvGrpSpPr>
      <p:grpSpPr>
        <a:xfrm>
          <a:off x="0" y="0"/>
          <a:ext cx="0" cy="0"/>
          <a:chOff x="0" y="0"/>
          <a:chExt cx="0" cy="0"/>
        </a:xfrm>
      </p:grpSpPr>
      <p:sp>
        <p:nvSpPr>
          <p:cNvPr id="36" name="Google Shape;36;p7"/>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It’s Okay! </a:t>
            </a:r>
            <a:endParaRPr/>
          </a:p>
        </p:txBody>
      </p:sp>
      <p:pic>
        <p:nvPicPr>
          <p:cNvPr descr="Picture 1" id="37" name="Google Shape;37;p7"/>
          <p:cNvPicPr preferRelativeResize="0"/>
          <p:nvPr/>
        </p:nvPicPr>
        <p:blipFill rotWithShape="1">
          <a:blip r:embed="rId3">
            <a:alphaModFix/>
          </a:blip>
          <a:srcRect b="0" l="0" r="0" t="0"/>
          <a:stretch/>
        </p:blipFill>
        <p:spPr>
          <a:xfrm>
            <a:off x="382621" y="789697"/>
            <a:ext cx="8289454" cy="5537226"/>
          </a:xfrm>
          <a:prstGeom prst="rect">
            <a:avLst/>
          </a:prstGeom>
          <a:noFill/>
          <a:ln>
            <a:noFill/>
          </a:ln>
        </p:spPr>
      </p:pic>
      <p:sp>
        <p:nvSpPr>
          <p:cNvPr id="38" name="Google Shape;38;p7"/>
          <p:cNvSpPr txBox="1"/>
          <p:nvPr/>
        </p:nvSpPr>
        <p:spPr>
          <a:xfrm>
            <a:off x="7297573" y="6080704"/>
            <a:ext cx="1374503" cy="3708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1000"/>
              <a:buFont typeface="Calibri"/>
              <a:buNone/>
            </a:pPr>
            <a:r>
              <a:rPr b="0" i="0" lang="en-US" sz="1000" u="none" cap="none" strike="noStrike">
                <a:solidFill>
                  <a:srgbClr val="FFFFFF"/>
                </a:solidFill>
                <a:latin typeface="Calibri"/>
                <a:ea typeface="Calibri"/>
                <a:cs typeface="Calibri"/>
                <a:sym typeface="Calibri"/>
              </a:rPr>
              <a:t>Flickr: welcometolearn</a:t>
            </a:r>
            <a:endParaRPr/>
          </a:p>
        </p:txBody>
      </p:sp>
      <p:grpSp>
        <p:nvGrpSpPr>
          <p:cNvPr id="39" name="Google Shape;39;p7"/>
          <p:cNvGrpSpPr/>
          <p:nvPr/>
        </p:nvGrpSpPr>
        <p:grpSpPr>
          <a:xfrm>
            <a:off x="603547" y="1161814"/>
            <a:ext cx="2736078" cy="1160212"/>
            <a:chOff x="-98" y="-12"/>
            <a:chExt cx="2736076" cy="1160211"/>
          </a:xfrm>
        </p:grpSpPr>
        <p:sp>
          <p:nvSpPr>
            <p:cNvPr id="40" name="Google Shape;40;p7"/>
            <p:cNvSpPr/>
            <p:nvPr/>
          </p:nvSpPr>
          <p:spPr>
            <a:xfrm flipH="1">
              <a:off x="-98" y="-12"/>
              <a:ext cx="2438479" cy="985822"/>
            </a:xfrm>
            <a:custGeom>
              <a:rect b="b" l="l" r="r" t="t"/>
              <a:pathLst>
                <a:path extrusionOk="0" h="20684" w="20879">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1" name="Google Shape;41;p7"/>
            <p:cNvSpPr/>
            <p:nvPr/>
          </p:nvSpPr>
          <p:spPr>
            <a:xfrm flipH="1">
              <a:off x="2170951" y="853858"/>
              <a:ext cx="163983" cy="163983"/>
            </a:xfrm>
            <a:prstGeom prst="ellipse">
              <a:avLst/>
            </a:pr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 name="Google Shape;42;p7"/>
            <p:cNvSpPr/>
            <p:nvPr/>
          </p:nvSpPr>
          <p:spPr>
            <a:xfrm flipH="1">
              <a:off x="2451217" y="990542"/>
              <a:ext cx="109323" cy="109323"/>
            </a:xfrm>
            <a:prstGeom prst="ellipse">
              <a:avLst/>
            </a:pr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 name="Google Shape;43;p7"/>
            <p:cNvSpPr/>
            <p:nvPr/>
          </p:nvSpPr>
          <p:spPr>
            <a:xfrm flipH="1">
              <a:off x="2681313" y="1105534"/>
              <a:ext cx="54665" cy="54665"/>
            </a:xfrm>
            <a:prstGeom prst="ellipse">
              <a:avLst/>
            </a:pr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4" name="Google Shape;44;p7"/>
            <p:cNvSpPr/>
            <p:nvPr/>
          </p:nvSpPr>
          <p:spPr>
            <a:xfrm flipH="1">
              <a:off x="80290" y="50135"/>
              <a:ext cx="2234379" cy="836963"/>
            </a:xfrm>
            <a:custGeom>
              <a:rect b="b" l="l" r="r" t="t"/>
              <a:pathLst>
                <a:path extrusionOk="0" h="21600" w="2160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cap="flat" cmpd="sng" w="25400">
              <a:solidFill>
                <a:schemeClr val="accent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5" name="Google Shape;45;p7"/>
            <p:cNvSpPr txBox="1"/>
            <p:nvPr/>
          </p:nvSpPr>
          <p:spPr>
            <a:xfrm>
              <a:off x="510050" y="153550"/>
              <a:ext cx="1590747" cy="624837"/>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How do I do this again?</a:t>
              </a:r>
              <a:endParaRPr/>
            </a:p>
          </p:txBody>
        </p:sp>
      </p:grpSp>
    </p:spTree>
  </p:cSld>
  <p:clrMapOvr>
    <a:masterClrMapping/>
  </p:clrMapOvr>
  <mc:AlternateContent>
    <mc:Choice Requires="p14">
      <p:transition spd="slow" p14:dur="12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So… What’s this GitHub?</a:t>
            </a:r>
            <a:endParaRPr/>
          </a:p>
        </p:txBody>
      </p:sp>
      <p:sp>
        <p:nvSpPr>
          <p:cNvPr id="193" name="Google Shape;193;p25"/>
          <p:cNvSpPr/>
          <p:nvPr/>
        </p:nvSpPr>
        <p:spPr>
          <a:xfrm>
            <a:off x="-4" y="990600"/>
            <a:ext cx="9149878" cy="3183577"/>
          </a:xfrm>
          <a:prstGeom prst="rect">
            <a:avLst/>
          </a:prstGeom>
          <a:solidFill>
            <a:srgbClr val="2E75B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4" name="Google Shape;194;p25"/>
          <p:cNvSpPr txBox="1"/>
          <p:nvPr/>
        </p:nvSpPr>
        <p:spPr>
          <a:xfrm>
            <a:off x="266698" y="1494601"/>
            <a:ext cx="8610604" cy="1859465"/>
          </a:xfrm>
          <a:prstGeom prst="rect">
            <a:avLst/>
          </a:prstGeom>
          <a:noFill/>
          <a:ln>
            <a:noFill/>
          </a:ln>
        </p:spPr>
        <p:txBody>
          <a:bodyPr anchorCtr="0" anchor="t" bIns="45700" lIns="45700" spcFirstLastPara="1" rIns="45700" wrap="square" tIns="45700">
            <a:noAutofit/>
          </a:bodyPr>
          <a:lstStyle/>
          <a:p>
            <a:pPr indent="-285750" lvl="0" marL="28575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GitHub also serves as a social network for developers and their code.</a:t>
            </a:r>
            <a:endParaRPr/>
          </a:p>
          <a:p>
            <a:pPr indent="0" lvl="0" marL="0" marR="0" rtl="0" algn="l">
              <a:lnSpc>
                <a:spcPct val="100000"/>
              </a:lnSpc>
              <a:spcBef>
                <a:spcPts val="0"/>
              </a:spcBef>
              <a:spcAft>
                <a:spcPts val="0"/>
              </a:spcAft>
              <a:buClr>
                <a:srgbClr val="FFFFFF"/>
              </a:buClr>
              <a:buSzPts val="2400"/>
              <a:buFont typeface="Arial"/>
              <a:buNone/>
            </a:pPr>
            <a:r>
              <a:t/>
            </a:r>
            <a:endParaRPr b="0" i="0" sz="2400" u="none" cap="none" strike="noStrike">
              <a:solidFill>
                <a:srgbClr val="FFFFFF"/>
              </a:solidFill>
              <a:latin typeface="Arial"/>
              <a:ea typeface="Arial"/>
              <a:cs typeface="Arial"/>
              <a:sym typeface="Arial"/>
            </a:endParaRPr>
          </a:p>
          <a:p>
            <a:pPr indent="-285750" lvl="0" marL="28575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Arial"/>
                <a:ea typeface="Arial"/>
                <a:cs typeface="Arial"/>
                <a:sym typeface="Arial"/>
              </a:rPr>
              <a:t>It allows developers to </a:t>
            </a:r>
            <a:r>
              <a:rPr b="1" i="0" lang="en-US" sz="2400" u="none" cap="none" strike="noStrike">
                <a:solidFill>
                  <a:srgbClr val="FFFFFF"/>
                </a:solidFill>
                <a:latin typeface="Arial"/>
                <a:ea typeface="Arial"/>
                <a:cs typeface="Arial"/>
                <a:sym typeface="Arial"/>
              </a:rPr>
              <a:t>freely</a:t>
            </a:r>
            <a:r>
              <a:rPr b="0" i="0" lang="en-US" sz="2400" u="none" cap="none" strike="noStrike">
                <a:solidFill>
                  <a:srgbClr val="FFFFFF"/>
                </a:solidFill>
                <a:latin typeface="Arial"/>
                <a:ea typeface="Arial"/>
                <a:cs typeface="Arial"/>
                <a:sym typeface="Arial"/>
              </a:rPr>
              <a:t> contribute to open source projects and discuss issues/features.</a:t>
            </a:r>
            <a:endParaRPr/>
          </a:p>
        </p:txBody>
      </p:sp>
      <p:pic>
        <p:nvPicPr>
          <p:cNvPr descr="image4.jpeg" id="195" name="Google Shape;195;p25"/>
          <p:cNvPicPr preferRelativeResize="0"/>
          <p:nvPr/>
        </p:nvPicPr>
        <p:blipFill rotWithShape="1">
          <a:blip r:embed="rId3">
            <a:alphaModFix/>
          </a:blip>
          <a:srcRect b="16087" l="0" r="0" t="15118"/>
          <a:stretch/>
        </p:blipFill>
        <p:spPr>
          <a:xfrm>
            <a:off x="2209800" y="4174173"/>
            <a:ext cx="5301771" cy="2133606"/>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04800" y="-1"/>
            <a:ext cx="5470527" cy="653856"/>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So… What’s this GitHub?</a:t>
            </a:r>
            <a:endParaRPr/>
          </a:p>
        </p:txBody>
      </p:sp>
      <p:sp>
        <p:nvSpPr>
          <p:cNvPr id="201" name="Google Shape;201;p26"/>
          <p:cNvSpPr txBox="1"/>
          <p:nvPr/>
        </p:nvSpPr>
        <p:spPr>
          <a:xfrm>
            <a:off x="268780" y="905558"/>
            <a:ext cx="5542565" cy="375228"/>
          </a:xfrm>
          <a:prstGeom prst="rect">
            <a:avLst/>
          </a:prstGeom>
          <a:noFill/>
          <a:ln>
            <a:noFill/>
          </a:ln>
        </p:spPr>
        <p:txBody>
          <a:bodyPr anchorCtr="0" anchor="t" bIns="45700" lIns="45700" spcFirstLastPara="1" rIns="45700" wrap="square" tIns="45700">
            <a:no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GitHub is a great way to showcase your work.</a:t>
            </a:r>
            <a:endParaRPr/>
          </a:p>
        </p:txBody>
      </p:sp>
      <p:pic>
        <p:nvPicPr>
          <p:cNvPr descr="pasted-image.png" id="202" name="Google Shape;202;p26"/>
          <p:cNvPicPr preferRelativeResize="0"/>
          <p:nvPr/>
        </p:nvPicPr>
        <p:blipFill rotWithShape="1">
          <a:blip r:embed="rId3">
            <a:alphaModFix/>
          </a:blip>
          <a:srcRect b="0" l="0" r="0" t="0"/>
          <a:stretch/>
        </p:blipFill>
        <p:spPr>
          <a:xfrm>
            <a:off x="1970629" y="1532490"/>
            <a:ext cx="4837071" cy="3035026"/>
          </a:xfrm>
          <a:prstGeom prst="rect">
            <a:avLst/>
          </a:prstGeom>
          <a:noFill/>
          <a:ln>
            <a:noFill/>
          </a:ln>
        </p:spPr>
      </p:pic>
      <p:sp>
        <p:nvSpPr>
          <p:cNvPr id="203" name="Google Shape;203;p26"/>
          <p:cNvSpPr txBox="1"/>
          <p:nvPr/>
        </p:nvSpPr>
        <p:spPr>
          <a:xfrm>
            <a:off x="242539" y="4775691"/>
            <a:ext cx="7740702" cy="1435097"/>
          </a:xfrm>
          <a:prstGeom prst="rect">
            <a:avLst/>
          </a:prstGeom>
          <a:noFill/>
          <a:ln>
            <a:noFill/>
          </a:ln>
        </p:spPr>
        <p:txBody>
          <a:bodyPr anchorCtr="0" anchor="t" bIns="45700" lIns="45700" spcFirstLastPara="1" rIns="45700" wrap="square" tIns="45700">
            <a:noAutofit/>
          </a:bodyPr>
          <a:lstStyle/>
          <a:p>
            <a:pPr indent="-180472" lvl="0" marL="180472" marR="0" rtl="0" algn="l">
              <a:lnSpc>
                <a:spcPct val="12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Hiring managers check GitHub activity and samples to evaluate candidates. </a:t>
            </a:r>
            <a:endParaRPr/>
          </a:p>
          <a:p>
            <a:pPr indent="-180472" lvl="0" marL="180472" marR="0" rtl="0" algn="l">
              <a:lnSpc>
                <a:spcPct val="12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Seeing regular activity shows recruiters that you're continuously learning and developing.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304800" y="-1"/>
            <a:ext cx="5470527" cy="653856"/>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To Sum It Up…</a:t>
            </a:r>
            <a:endParaRPr/>
          </a:p>
        </p:txBody>
      </p:sp>
      <p:sp>
        <p:nvSpPr>
          <p:cNvPr id="209" name="Google Shape;209;p27"/>
          <p:cNvSpPr txBox="1"/>
          <p:nvPr/>
        </p:nvSpPr>
        <p:spPr>
          <a:xfrm>
            <a:off x="263204" y="1052831"/>
            <a:ext cx="7664893" cy="24917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Think of GitHub like Dropbox for Git. It serves as a backup for your repository and allows you to share your code with other people.</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180472" lvl="0" marL="180472"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One big advantage GitHub has over a tool like DropBox is that there are many builtin tools to help with developers with collaboration.</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Remember, both Git and GitHub aren’t tied to specific programming languages. For our purposes, we’ve been using code examples, but they could just as easily be image files or PowerPoint presentations.</a:t>
            </a:r>
            <a:endParaRPr/>
          </a:p>
        </p:txBody>
      </p:sp>
      <p:pic>
        <p:nvPicPr>
          <p:cNvPr descr="githubIcon.jpeg" id="210" name="Google Shape;210;p27"/>
          <p:cNvPicPr preferRelativeResize="0"/>
          <p:nvPr/>
        </p:nvPicPr>
        <p:blipFill rotWithShape="1">
          <a:blip r:embed="rId3">
            <a:alphaModFix/>
          </a:blip>
          <a:srcRect b="0" l="0" r="0" t="0"/>
          <a:stretch/>
        </p:blipFill>
        <p:spPr>
          <a:xfrm>
            <a:off x="7204423" y="4325701"/>
            <a:ext cx="1312130" cy="1312129"/>
          </a:xfrm>
          <a:prstGeom prst="rect">
            <a:avLst/>
          </a:prstGeom>
          <a:noFill/>
          <a:ln>
            <a:noFill/>
          </a:ln>
        </p:spPr>
      </p:pic>
      <p:pic>
        <p:nvPicPr>
          <p:cNvPr descr="dropboxIcon.png" id="211" name="Google Shape;211;p27"/>
          <p:cNvPicPr preferRelativeResize="0"/>
          <p:nvPr/>
        </p:nvPicPr>
        <p:blipFill rotWithShape="1">
          <a:blip r:embed="rId4">
            <a:alphaModFix/>
          </a:blip>
          <a:srcRect b="0" l="0" r="0" t="0"/>
          <a:stretch/>
        </p:blipFill>
        <p:spPr>
          <a:xfrm>
            <a:off x="2536377" y="4371626"/>
            <a:ext cx="1312130" cy="1220281"/>
          </a:xfrm>
          <a:prstGeom prst="rect">
            <a:avLst/>
          </a:prstGeom>
          <a:noFill/>
          <a:ln>
            <a:noFill/>
          </a:ln>
        </p:spPr>
      </p:pic>
      <p:sp>
        <p:nvSpPr>
          <p:cNvPr id="212" name="Google Shape;212;p27"/>
          <p:cNvSpPr/>
          <p:nvPr/>
        </p:nvSpPr>
        <p:spPr>
          <a:xfrm>
            <a:off x="4563576" y="4592897"/>
            <a:ext cx="164111" cy="164109"/>
          </a:xfrm>
          <a:prstGeom prst="ellipse">
            <a:avLst/>
          </a:prstGeom>
          <a:solidFill>
            <a:srgbClr val="40404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3" name="Google Shape;213;p27"/>
          <p:cNvSpPr/>
          <p:nvPr/>
        </p:nvSpPr>
        <p:spPr>
          <a:xfrm>
            <a:off x="2055729" y="5202509"/>
            <a:ext cx="164111" cy="164111"/>
          </a:xfrm>
          <a:prstGeom prst="ellipse">
            <a:avLst/>
          </a:prstGeom>
          <a:solidFill>
            <a:srgbClr val="40404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4" name="Google Shape;214;p27"/>
          <p:cNvSpPr/>
          <p:nvPr/>
        </p:nvSpPr>
        <p:spPr>
          <a:xfrm>
            <a:off x="2055729" y="4596912"/>
            <a:ext cx="164111" cy="164111"/>
          </a:xfrm>
          <a:prstGeom prst="ellipse">
            <a:avLst/>
          </a:prstGeom>
          <a:solidFill>
            <a:srgbClr val="40404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gitIcon.png" id="215" name="Google Shape;215;p27"/>
          <p:cNvPicPr preferRelativeResize="0"/>
          <p:nvPr/>
        </p:nvPicPr>
        <p:blipFill rotWithShape="1">
          <a:blip r:embed="rId5">
            <a:alphaModFix/>
          </a:blip>
          <a:srcRect b="0" l="0" r="0" t="0"/>
          <a:stretch/>
        </p:blipFill>
        <p:spPr>
          <a:xfrm>
            <a:off x="5047224" y="4325701"/>
            <a:ext cx="1312130" cy="1312129"/>
          </a:xfrm>
          <a:prstGeom prst="rect">
            <a:avLst/>
          </a:prstGeom>
          <a:noFill/>
          <a:ln>
            <a:noFill/>
          </a:ln>
        </p:spPr>
      </p:pic>
      <p:sp>
        <p:nvSpPr>
          <p:cNvPr id="216" name="Google Shape;216;p27"/>
          <p:cNvSpPr/>
          <p:nvPr/>
        </p:nvSpPr>
        <p:spPr>
          <a:xfrm>
            <a:off x="4165046" y="5198495"/>
            <a:ext cx="164111" cy="164111"/>
          </a:xfrm>
          <a:prstGeom prst="ellipse">
            <a:avLst/>
          </a:prstGeom>
          <a:solidFill>
            <a:srgbClr val="40404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7" name="Google Shape;217;p27"/>
          <p:cNvSpPr/>
          <p:nvPr/>
        </p:nvSpPr>
        <p:spPr>
          <a:xfrm>
            <a:off x="4173663" y="4600928"/>
            <a:ext cx="164109" cy="164111"/>
          </a:xfrm>
          <a:prstGeom prst="ellipse">
            <a:avLst/>
          </a:prstGeom>
          <a:solidFill>
            <a:srgbClr val="40404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8" name="Google Shape;218;p27"/>
          <p:cNvSpPr/>
          <p:nvPr/>
        </p:nvSpPr>
        <p:spPr>
          <a:xfrm>
            <a:off x="4563576" y="5206524"/>
            <a:ext cx="164111" cy="164111"/>
          </a:xfrm>
          <a:prstGeom prst="ellipse">
            <a:avLst/>
          </a:prstGeom>
          <a:solidFill>
            <a:srgbClr val="40404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9" name="Google Shape;219;p27"/>
          <p:cNvSpPr/>
          <p:nvPr/>
        </p:nvSpPr>
        <p:spPr>
          <a:xfrm>
            <a:off x="6699118" y="5198495"/>
            <a:ext cx="164111" cy="164111"/>
          </a:xfrm>
          <a:prstGeom prst="ellipse">
            <a:avLst/>
          </a:prstGeom>
          <a:solidFill>
            <a:srgbClr val="40404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0" name="Google Shape;220;p27"/>
          <p:cNvSpPr/>
          <p:nvPr/>
        </p:nvSpPr>
        <p:spPr>
          <a:xfrm>
            <a:off x="6699118" y="4600928"/>
            <a:ext cx="164111" cy="164111"/>
          </a:xfrm>
          <a:prstGeom prst="ellipse">
            <a:avLst/>
          </a:prstGeom>
          <a:solidFill>
            <a:srgbClr val="40404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pasted-image.png" id="221" name="Google Shape;221;p27"/>
          <p:cNvPicPr preferRelativeResize="0"/>
          <p:nvPr/>
        </p:nvPicPr>
        <p:blipFill rotWithShape="1">
          <a:blip r:embed="rId6">
            <a:alphaModFix/>
          </a:blip>
          <a:srcRect b="0" l="0" r="0" t="0"/>
          <a:stretch/>
        </p:blipFill>
        <p:spPr>
          <a:xfrm>
            <a:off x="233063" y="4371626"/>
            <a:ext cx="1737975" cy="12202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GitHub Examples</a:t>
            </a:r>
            <a:endParaRPr/>
          </a:p>
        </p:txBody>
      </p:sp>
      <p:pic>
        <p:nvPicPr>
          <p:cNvPr descr="codecamp-screenshot.png" id="227" name="Google Shape;227;p28"/>
          <p:cNvPicPr preferRelativeResize="0"/>
          <p:nvPr/>
        </p:nvPicPr>
        <p:blipFill rotWithShape="1">
          <a:blip r:embed="rId3">
            <a:alphaModFix/>
          </a:blip>
          <a:srcRect b="0" l="0" r="0" t="0"/>
          <a:stretch/>
        </p:blipFill>
        <p:spPr>
          <a:xfrm>
            <a:off x="304800" y="872522"/>
            <a:ext cx="5470527" cy="3208597"/>
          </a:xfrm>
          <a:prstGeom prst="rect">
            <a:avLst/>
          </a:prstGeom>
          <a:noFill/>
          <a:ln>
            <a:noFill/>
          </a:ln>
        </p:spPr>
      </p:pic>
      <p:pic>
        <p:nvPicPr>
          <p:cNvPr descr="you-dont-know-screenshot.png" id="228" name="Google Shape;228;p28"/>
          <p:cNvPicPr preferRelativeResize="0"/>
          <p:nvPr/>
        </p:nvPicPr>
        <p:blipFill rotWithShape="1">
          <a:blip r:embed="rId4">
            <a:alphaModFix/>
          </a:blip>
          <a:srcRect b="0" l="0" r="0" t="0"/>
          <a:stretch/>
        </p:blipFill>
        <p:spPr>
          <a:xfrm>
            <a:off x="3778260" y="3048430"/>
            <a:ext cx="5244406" cy="3174778"/>
          </a:xfrm>
          <a:prstGeom prst="rect">
            <a:avLst/>
          </a:prstGeom>
          <a:noFill/>
          <a:ln>
            <a:noFill/>
          </a:ln>
        </p:spPr>
      </p:pic>
      <p:sp>
        <p:nvSpPr>
          <p:cNvPr id="229" name="Google Shape;229;p28"/>
          <p:cNvSpPr txBox="1"/>
          <p:nvPr/>
        </p:nvSpPr>
        <p:spPr>
          <a:xfrm>
            <a:off x="6957183" y="1637944"/>
            <a:ext cx="1116019" cy="4470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Repos…</a:t>
            </a:r>
            <a:endParaRPr/>
          </a:p>
        </p:txBody>
      </p:sp>
      <p:sp>
        <p:nvSpPr>
          <p:cNvPr id="230" name="Google Shape;230;p28"/>
          <p:cNvSpPr txBox="1"/>
          <p:nvPr/>
        </p:nvSpPr>
        <p:spPr>
          <a:xfrm>
            <a:off x="696083" y="5026521"/>
            <a:ext cx="2802689" cy="4470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Repos everywhere…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FFFFFF"/>
              </a:buClr>
              <a:buSzPts val="4100"/>
              <a:buFont typeface="Arial"/>
              <a:buNone/>
            </a:pPr>
            <a:r>
              <a:rPr i="1" lang="en-US" sz="4100">
                <a:solidFill>
                  <a:srgbClr val="FFFFFF"/>
                </a:solidFill>
              </a:rPr>
              <a:t>Get Started with Git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Instructor Git Demo!</a:t>
            </a:r>
            <a:endParaRPr/>
          </a:p>
        </p:txBody>
      </p:sp>
      <p:pic>
        <p:nvPicPr>
          <p:cNvPr descr="image11.png" id="241" name="Google Shape;241;p30"/>
          <p:cNvPicPr preferRelativeResize="0"/>
          <p:nvPr/>
        </p:nvPicPr>
        <p:blipFill rotWithShape="1">
          <a:blip r:embed="rId3">
            <a:alphaModFix/>
          </a:blip>
          <a:srcRect b="0" l="0" r="0" t="0"/>
          <a:stretch/>
        </p:blipFill>
        <p:spPr>
          <a:xfrm>
            <a:off x="314958" y="823409"/>
            <a:ext cx="8559804" cy="5397054"/>
          </a:xfrm>
          <a:prstGeom prst="rect">
            <a:avLst/>
          </a:prstGeom>
          <a:noFill/>
          <a:ln cap="flat" cmpd="sng" w="9525">
            <a:solidFill>
              <a:srgbClr val="DAE3F3"/>
            </a:solidFill>
            <a:prstDash val="solid"/>
            <a:round/>
            <a:headEnd len="sm" w="sm" type="none"/>
            <a:tailEnd len="sm" w="sm" type="none"/>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Basic Git Commands</a:t>
            </a:r>
            <a:endParaRPr/>
          </a:p>
        </p:txBody>
      </p:sp>
      <p:sp>
        <p:nvSpPr>
          <p:cNvPr id="247" name="Google Shape;247;p31"/>
          <p:cNvSpPr txBox="1"/>
          <p:nvPr/>
        </p:nvSpPr>
        <p:spPr>
          <a:xfrm>
            <a:off x="443344" y="914397"/>
            <a:ext cx="8229601" cy="4740704"/>
          </a:xfrm>
          <a:prstGeom prst="rect">
            <a:avLst/>
          </a:prstGeom>
          <a:noFill/>
          <a:ln>
            <a:noFill/>
          </a:ln>
        </p:spPr>
        <p:txBody>
          <a:bodyPr anchorCtr="0" anchor="t" bIns="45700" lIns="45700" spcFirstLastPara="1" rIns="45700" wrap="square" tIns="45700">
            <a:noAutofit/>
          </a:bodyPr>
          <a:lstStyle/>
          <a:p>
            <a:pPr indent="22860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Arial"/>
                <a:ea typeface="Arial"/>
                <a:cs typeface="Arial"/>
                <a:sym typeface="Arial"/>
              </a:rPr>
              <a:t>At its most basic, these are the five git commands to get started:</a:t>
            </a:r>
            <a:endParaRPr b="0" i="0" sz="2400" u="none" cap="none" strike="noStrike">
              <a:solidFill>
                <a:srgbClr val="000000"/>
              </a:solidFill>
              <a:latin typeface="Calibri"/>
              <a:ea typeface="Calibri"/>
              <a:cs typeface="Calibri"/>
              <a:sym typeface="Calibri"/>
            </a:endParaRPr>
          </a:p>
          <a:p>
            <a:pPr indent="22860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clone</a:t>
            </a:r>
            <a:endParaRPr/>
          </a:p>
          <a:p>
            <a:pPr indent="-361950" lvl="0" marL="74295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add</a:t>
            </a:r>
            <a:endParaRPr/>
          </a:p>
          <a:p>
            <a:pPr indent="-361950" lvl="0" marL="74295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commit</a:t>
            </a:r>
            <a:endParaRPr/>
          </a:p>
          <a:p>
            <a:pPr indent="-361950" lvl="0" marL="74295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push </a:t>
            </a:r>
            <a:endParaRPr/>
          </a:p>
          <a:p>
            <a:pPr indent="-361950" lvl="0" marL="74295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pull</a:t>
            </a:r>
            <a:endParaRPr/>
          </a:p>
          <a:p>
            <a:pPr indent="-361950" lvl="0" marL="74295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Basic Git Commands</a:t>
            </a:r>
            <a:endParaRPr/>
          </a:p>
        </p:txBody>
      </p:sp>
      <p:sp>
        <p:nvSpPr>
          <p:cNvPr id="253" name="Google Shape;253;p32"/>
          <p:cNvSpPr txBox="1"/>
          <p:nvPr/>
        </p:nvSpPr>
        <p:spPr>
          <a:xfrm>
            <a:off x="443344" y="914397"/>
            <a:ext cx="8229601" cy="5351966"/>
          </a:xfrm>
          <a:prstGeom prst="rect">
            <a:avLst/>
          </a:prstGeom>
          <a:noFill/>
          <a:ln>
            <a:noFill/>
          </a:ln>
        </p:spPr>
        <p:txBody>
          <a:bodyPr anchorCtr="0" anchor="t" bIns="45700" lIns="45700" spcFirstLastPara="1" rIns="45700" wrap="square" tIns="45700">
            <a:noAutofit/>
          </a:bodyPr>
          <a:lstStyle/>
          <a:p>
            <a:pPr indent="228600" lvl="0" marL="0" marR="0" rtl="0" algn="l">
              <a:lnSpc>
                <a:spcPct val="100000"/>
              </a:lnSpc>
              <a:spcBef>
                <a:spcPts val="0"/>
              </a:spcBef>
              <a:spcAft>
                <a:spcPts val="0"/>
              </a:spcAft>
              <a:buClr>
                <a:srgbClr val="000000"/>
              </a:buClr>
              <a:buSzPts val="2000"/>
              <a:buFont typeface="Arial"/>
              <a:buNone/>
            </a:pPr>
            <a:r>
              <a:rPr b="1" i="0" lang="en-US" sz="2000" u="sng" cap="none" strike="noStrike">
                <a:solidFill>
                  <a:srgbClr val="000000"/>
                </a:solidFill>
                <a:latin typeface="Arial"/>
                <a:ea typeface="Arial"/>
                <a:cs typeface="Arial"/>
                <a:sym typeface="Arial"/>
              </a:rPr>
              <a:t>At its most basic, these are the five git commands to get started:</a:t>
            </a:r>
            <a:endParaRPr b="0" i="0" sz="2400" u="none" cap="none" strike="noStrike">
              <a:solidFill>
                <a:srgbClr val="000000"/>
              </a:solidFill>
              <a:latin typeface="Calibri"/>
              <a:ea typeface="Calibri"/>
              <a:cs typeface="Calibri"/>
              <a:sym typeface="Calibri"/>
            </a:endParaRPr>
          </a:p>
          <a:p>
            <a:pPr indent="22860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clone </a:t>
            </a:r>
            <a:r>
              <a:rPr b="0" i="0" lang="en-US" sz="2400" u="none" cap="none" strike="noStrike">
                <a:solidFill>
                  <a:srgbClr val="000000"/>
                </a:solidFill>
                <a:latin typeface="Arial"/>
                <a:ea typeface="Arial"/>
                <a:cs typeface="Arial"/>
                <a:sym typeface="Arial"/>
              </a:rPr>
              <a:t>– copies an entire repo, while establishing a connection between a local and remote repo.</a:t>
            </a:r>
            <a:endParaRPr/>
          </a:p>
          <a:p>
            <a:pPr indent="-361950" lvl="0" marL="74295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add </a:t>
            </a:r>
            <a:r>
              <a:rPr b="0" i="0" lang="en-US" sz="2400" u="none" cap="none" strike="noStrike">
                <a:solidFill>
                  <a:srgbClr val="000000"/>
                </a:solidFill>
                <a:latin typeface="Arial"/>
                <a:ea typeface="Arial"/>
                <a:cs typeface="Arial"/>
                <a:sym typeface="Arial"/>
              </a:rPr>
              <a:t>– tells git to track one or more files.</a:t>
            </a:r>
            <a:endParaRPr/>
          </a:p>
          <a:p>
            <a:pPr indent="-361950" lvl="0" marL="74295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commit </a:t>
            </a:r>
            <a:r>
              <a:rPr b="0" i="0" lang="en-US" sz="2400" u="none" cap="none" strike="noStrike">
                <a:solidFill>
                  <a:srgbClr val="000000"/>
                </a:solidFill>
                <a:latin typeface="Arial"/>
                <a:ea typeface="Arial"/>
                <a:cs typeface="Arial"/>
                <a:sym typeface="Arial"/>
              </a:rPr>
              <a:t>– notes a change to the local repo.</a:t>
            </a:r>
            <a:endParaRPr/>
          </a:p>
          <a:p>
            <a:pPr indent="-361950" lvl="0" marL="74295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push </a:t>
            </a:r>
            <a:r>
              <a:rPr b="0" i="0" lang="en-US" sz="2400" u="none" cap="none" strike="noStrike">
                <a:solidFill>
                  <a:srgbClr val="000000"/>
                </a:solidFill>
                <a:latin typeface="Arial"/>
                <a:ea typeface="Arial"/>
                <a:cs typeface="Arial"/>
                <a:sym typeface="Arial"/>
              </a:rPr>
              <a:t>– sends changes to a remote repo.</a:t>
            </a:r>
            <a:endParaRPr/>
          </a:p>
          <a:p>
            <a:pPr indent="-361950" lvl="0" marL="74295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514350" lvl="0" marL="742950" marR="0" rtl="0" algn="l">
              <a:lnSpc>
                <a:spcPct val="100000"/>
              </a:lnSpc>
              <a:spcBef>
                <a:spcPts val="0"/>
              </a:spcBef>
              <a:spcAft>
                <a:spcPts val="0"/>
              </a:spcAft>
              <a:buClr>
                <a:srgbClr val="000000"/>
              </a:buClr>
              <a:buSzPts val="2400"/>
              <a:buFont typeface="Arial"/>
              <a:buAutoNum type="arabicPeriod"/>
            </a:pPr>
            <a:r>
              <a:rPr b="1" i="0" lang="en-US" sz="2400" u="none" cap="none" strike="noStrike">
                <a:solidFill>
                  <a:srgbClr val="000000"/>
                </a:solidFill>
                <a:latin typeface="Arial"/>
                <a:ea typeface="Arial"/>
                <a:cs typeface="Arial"/>
                <a:sym typeface="Arial"/>
              </a:rPr>
              <a:t>git pull </a:t>
            </a:r>
            <a:r>
              <a:rPr b="0" i="0" lang="en-US" sz="2400" u="none" cap="none" strike="noStrike">
                <a:solidFill>
                  <a:srgbClr val="000000"/>
                </a:solidFill>
                <a:latin typeface="Arial"/>
                <a:ea typeface="Arial"/>
                <a:cs typeface="Arial"/>
                <a:sym typeface="Arial"/>
              </a:rPr>
              <a:t>– downloads freshest version of the repo (from a remote repository) into the local repo.</a:t>
            </a:r>
            <a:endParaRPr/>
          </a:p>
          <a:p>
            <a:pPr indent="-361950" lvl="0" marL="74295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&gt; YOUR TURN!</a:t>
            </a:r>
            <a:endParaRPr/>
          </a:p>
        </p:txBody>
      </p:sp>
      <p:sp>
        <p:nvSpPr>
          <p:cNvPr id="259" name="Google Shape;259;p33"/>
          <p:cNvSpPr/>
          <p:nvPr/>
        </p:nvSpPr>
        <p:spPr>
          <a:xfrm>
            <a:off x="-11742" y="689615"/>
            <a:ext cx="9155743" cy="5626583"/>
          </a:xfrm>
          <a:prstGeom prst="rect">
            <a:avLst/>
          </a:prstGeom>
          <a:solidFill>
            <a:srgbClr val="F2F2F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0" name="Google Shape;260;p33"/>
          <p:cNvSpPr txBox="1"/>
          <p:nvPr/>
        </p:nvSpPr>
        <p:spPr>
          <a:xfrm>
            <a:off x="228600" y="723449"/>
            <a:ext cx="8686800" cy="564655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Assignment (Using GitHub and the command line):</a:t>
            </a: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Create a new </a:t>
            </a:r>
            <a:r>
              <a:rPr b="1" i="0" lang="en-US" sz="1800" u="none" cap="none" strike="noStrike">
                <a:solidFill>
                  <a:srgbClr val="000000"/>
                </a:solidFill>
                <a:latin typeface="Arial"/>
                <a:ea typeface="Arial"/>
                <a:cs typeface="Arial"/>
                <a:sym typeface="Arial"/>
              </a:rPr>
              <a:t>public GitHub repository </a:t>
            </a:r>
            <a:r>
              <a:rPr b="0" i="0" lang="en-US" sz="1800" u="none" cap="none" strike="noStrike">
                <a:solidFill>
                  <a:srgbClr val="000000"/>
                </a:solidFill>
                <a:latin typeface="Arial"/>
                <a:ea typeface="Arial"/>
                <a:cs typeface="Arial"/>
                <a:sym typeface="Arial"/>
              </a:rPr>
              <a:t>and name it whatever you like. Be sure to check the box for “initialize this repository with a README.” </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Next, </a:t>
            </a:r>
            <a:r>
              <a:rPr b="1" i="0" lang="en-US" sz="1800" u="none" cap="none" strike="noStrike">
                <a:solidFill>
                  <a:srgbClr val="000000"/>
                </a:solidFill>
                <a:latin typeface="Arial"/>
                <a:ea typeface="Arial"/>
                <a:cs typeface="Arial"/>
                <a:sym typeface="Arial"/>
              </a:rPr>
              <a:t>clone</a:t>
            </a:r>
            <a:r>
              <a:rPr b="0" i="0" lang="en-US" sz="1800" u="none" cap="none" strike="noStrike">
                <a:solidFill>
                  <a:srgbClr val="000000"/>
                </a:solidFill>
                <a:latin typeface="Arial"/>
                <a:ea typeface="Arial"/>
                <a:cs typeface="Arial"/>
                <a:sym typeface="Arial"/>
              </a:rPr>
              <a:t> the repo to your local directory. </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Then create an HTML file inside the local directory.</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Add</a:t>
            </a:r>
            <a:r>
              <a:rPr b="0" i="0" lang="en-US" sz="1800" u="none" cap="none" strike="noStrike">
                <a:solidFill>
                  <a:srgbClr val="000000"/>
                </a:solidFill>
                <a:latin typeface="Arial"/>
                <a:ea typeface="Arial"/>
                <a:cs typeface="Arial"/>
                <a:sym typeface="Arial"/>
              </a:rPr>
              <a:t>, </a:t>
            </a:r>
            <a:r>
              <a:rPr b="1" i="0" lang="en-US" sz="1800" u="none" cap="none" strike="noStrike">
                <a:solidFill>
                  <a:srgbClr val="000000"/>
                </a:solidFill>
                <a:latin typeface="Arial"/>
                <a:ea typeface="Arial"/>
                <a:cs typeface="Arial"/>
                <a:sym typeface="Arial"/>
              </a:rPr>
              <a:t>Commit</a:t>
            </a:r>
            <a:r>
              <a:rPr b="0" i="0" lang="en-US" sz="1800" u="none" cap="none" strike="noStrike">
                <a:solidFill>
                  <a:srgbClr val="000000"/>
                </a:solidFill>
                <a:latin typeface="Arial"/>
                <a:ea typeface="Arial"/>
                <a:cs typeface="Arial"/>
                <a:sym typeface="Arial"/>
              </a:rPr>
              <a:t>, and </a:t>
            </a:r>
            <a:r>
              <a:rPr b="1" i="0" lang="en-US" sz="1800" u="none" cap="none" strike="noStrike">
                <a:solidFill>
                  <a:srgbClr val="000000"/>
                </a:solidFill>
                <a:latin typeface="Arial"/>
                <a:ea typeface="Arial"/>
                <a:cs typeface="Arial"/>
                <a:sym typeface="Arial"/>
              </a:rPr>
              <a:t>Push</a:t>
            </a:r>
            <a:r>
              <a:rPr b="0" i="0" lang="en-US" sz="1800" u="none" cap="none" strike="noStrike">
                <a:solidFill>
                  <a:srgbClr val="000000"/>
                </a:solidFill>
                <a:latin typeface="Arial"/>
                <a:ea typeface="Arial"/>
                <a:cs typeface="Arial"/>
                <a:sym typeface="Arial"/>
              </a:rPr>
              <a:t> the code to GitHub.</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Bonus:</a:t>
            </a:r>
            <a:endParaRPr/>
          </a:p>
          <a:p>
            <a:pPr indent="-180473" lvl="0" marL="180473"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Create a new public GitHub repository, and name it `zen-garden`.</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180473" lvl="0" marL="180473"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Go to CSS Zen Garden (http://www.mezzoblue.com/zengarden/alldesigns/). Navigate to a few of the examples and choose a page that you like.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Download the HTML/CSS, add it to your new repo, and change the CSS in any way you'd like.</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r>
              <a:rPr b="1" i="0" lang="en-US" sz="1800" u="none" cap="none" strike="noStrike">
                <a:solidFill>
                  <a:srgbClr val="000000"/>
                </a:solidFill>
                <a:latin typeface="Arial"/>
                <a:ea typeface="Arial"/>
                <a:cs typeface="Arial"/>
                <a:sym typeface="Arial"/>
              </a:rPr>
              <a:t>Add</a:t>
            </a:r>
            <a:r>
              <a:rPr b="0" i="0" lang="en-US" sz="1800" u="none" cap="none" strike="noStrike">
                <a:solidFill>
                  <a:srgbClr val="000000"/>
                </a:solidFill>
                <a:latin typeface="Arial"/>
                <a:ea typeface="Arial"/>
                <a:cs typeface="Arial"/>
                <a:sym typeface="Arial"/>
              </a:rPr>
              <a:t>, </a:t>
            </a:r>
            <a:r>
              <a:rPr b="1" i="0" lang="en-US" sz="1800" u="none" cap="none" strike="noStrike">
                <a:solidFill>
                  <a:srgbClr val="000000"/>
                </a:solidFill>
                <a:latin typeface="Arial"/>
                <a:ea typeface="Arial"/>
                <a:cs typeface="Arial"/>
                <a:sym typeface="Arial"/>
              </a:rPr>
              <a:t>Commit</a:t>
            </a:r>
            <a:r>
              <a:rPr b="0" i="0" lang="en-US" sz="1800" u="none" cap="none" strike="noStrike">
                <a:solidFill>
                  <a:srgbClr val="000000"/>
                </a:solidFill>
                <a:latin typeface="Arial"/>
                <a:ea typeface="Arial"/>
                <a:cs typeface="Arial"/>
                <a:sym typeface="Arial"/>
              </a:rPr>
              <a:t>, and </a:t>
            </a:r>
            <a:r>
              <a:rPr b="1" i="0" lang="en-US" sz="1800" u="none" cap="none" strike="noStrike">
                <a:solidFill>
                  <a:srgbClr val="000000"/>
                </a:solidFill>
                <a:latin typeface="Arial"/>
                <a:ea typeface="Arial"/>
                <a:cs typeface="Arial"/>
                <a:sym typeface="Arial"/>
              </a:rPr>
              <a:t>Push</a:t>
            </a:r>
            <a:r>
              <a:rPr b="0" i="0" lang="en-US" sz="1800" u="none" cap="none" strike="noStrike">
                <a:solidFill>
                  <a:srgbClr val="000000"/>
                </a:solidFill>
                <a:latin typeface="Arial"/>
                <a:ea typeface="Arial"/>
                <a:cs typeface="Arial"/>
                <a:sym typeface="Arial"/>
              </a:rPr>
              <a:t> the code to GitHub.</a:t>
            </a:r>
            <a:endParaRPr/>
          </a:p>
        </p:txBody>
      </p:sp>
      <p:sp>
        <p:nvSpPr>
          <p:cNvPr id="261" name="Google Shape;261;p33"/>
          <p:cNvSpPr txBox="1"/>
          <p:nvPr/>
        </p:nvSpPr>
        <p:spPr>
          <a:xfrm>
            <a:off x="2514600" y="124821"/>
            <a:ext cx="6477000" cy="350658"/>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Activity</a:t>
            </a:r>
            <a:r>
              <a:rPr b="0" i="1" lang="en-US" sz="18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Git Add, Commit, Push </a:t>
            </a:r>
            <a:r>
              <a:rPr b="1" i="0" lang="en-US" sz="1800" u="none" cap="none" strike="noStrike">
                <a:solidFill>
                  <a:srgbClr val="000000"/>
                </a:solidFill>
                <a:latin typeface="Arial"/>
                <a:ea typeface="Arial"/>
                <a:cs typeface="Arial"/>
                <a:sym typeface="Arial"/>
              </a:rPr>
              <a:t>|  Suggested Time: </a:t>
            </a:r>
            <a:r>
              <a:rPr b="0" i="0" lang="en-US" sz="1800" u="none" cap="none" strike="noStrike">
                <a:solidFill>
                  <a:srgbClr val="000000"/>
                </a:solidFill>
                <a:latin typeface="Arial"/>
                <a:ea typeface="Arial"/>
                <a:cs typeface="Arial"/>
                <a:sym typeface="Arial"/>
              </a:rPr>
              <a:t>15 min</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FFFFFF"/>
              </a:buClr>
              <a:buSzPts val="4100"/>
              <a:buFont typeface="Arial"/>
              <a:buNone/>
            </a:pPr>
            <a:r>
              <a:rPr i="1" lang="en-US" sz="4100">
                <a:solidFill>
                  <a:srgbClr val="FFFFFF"/>
                </a:solidFill>
              </a:rPr>
              <a:t>Git Workflow</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8"/>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FFFFFF"/>
              </a:buClr>
              <a:buSzPts val="4100"/>
              <a:buFont typeface="Arial"/>
              <a:buNone/>
            </a:pPr>
            <a:r>
              <a:rPr i="1" lang="en-US" sz="4100">
                <a:solidFill>
                  <a:srgbClr val="FFFFFF"/>
                </a:solidFill>
              </a:rPr>
              <a:t>Admin Items</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The .git Folder</a:t>
            </a:r>
            <a:endParaRPr/>
          </a:p>
        </p:txBody>
      </p:sp>
      <p:sp>
        <p:nvSpPr>
          <p:cNvPr id="272" name="Google Shape;272;p35"/>
          <p:cNvSpPr txBox="1"/>
          <p:nvPr/>
        </p:nvSpPr>
        <p:spPr>
          <a:xfrm>
            <a:off x="338270" y="5570558"/>
            <a:ext cx="8467459"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This is what makes your local directory a </a:t>
            </a:r>
            <a:r>
              <a:rPr b="1" i="1" lang="en-US" sz="1800" u="none" cap="none" strike="noStrike">
                <a:solidFill>
                  <a:srgbClr val="000000"/>
                </a:solidFill>
                <a:latin typeface="Calibri"/>
                <a:ea typeface="Calibri"/>
                <a:cs typeface="Calibri"/>
                <a:sym typeface="Calibri"/>
              </a:rPr>
              <a:t>repo, </a:t>
            </a:r>
            <a:r>
              <a:rPr b="1" i="0" lang="en-US" sz="1800" u="none" cap="none" strike="noStrike">
                <a:solidFill>
                  <a:srgbClr val="000000"/>
                </a:solidFill>
                <a:latin typeface="Calibri"/>
                <a:ea typeface="Calibri"/>
                <a:cs typeface="Calibri"/>
                <a:sym typeface="Calibri"/>
              </a:rPr>
              <a:t>as opposed to a regular folder.</a:t>
            </a:r>
            <a:endParaRPr/>
          </a:p>
        </p:txBody>
      </p:sp>
      <p:sp>
        <p:nvSpPr>
          <p:cNvPr id="273" name="Google Shape;273;p35"/>
          <p:cNvSpPr txBox="1"/>
          <p:nvPr/>
        </p:nvSpPr>
        <p:spPr>
          <a:xfrm>
            <a:off x="1140205" y="1002579"/>
            <a:ext cx="6863589" cy="18440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When you cloned your repo, you might have noticed a hidden </a:t>
            </a:r>
            <a:r>
              <a:rPr b="0" i="1" lang="en-US" sz="2000" u="none" cap="none" strike="noStrike">
                <a:solidFill>
                  <a:srgbClr val="000000"/>
                </a:solidFill>
                <a:latin typeface="Calibri"/>
                <a:ea typeface="Calibri"/>
                <a:cs typeface="Calibri"/>
                <a:sym typeface="Calibri"/>
              </a:rPr>
              <a:t>.git</a:t>
            </a:r>
            <a:r>
              <a:rPr b="0" i="0" lang="en-US" sz="2000" u="none" cap="none" strike="noStrike">
                <a:solidFill>
                  <a:srgbClr val="000000"/>
                </a:solidFill>
                <a:latin typeface="Calibri"/>
                <a:ea typeface="Calibri"/>
                <a:cs typeface="Calibri"/>
                <a:sym typeface="Calibri"/>
              </a:rPr>
              <a:t> folder was created. </a:t>
            </a:r>
            <a:endParaRPr/>
          </a:p>
          <a:p>
            <a:pPr indent="0" lvl="0" marL="0" marR="0" rtl="0" algn="l">
              <a:lnSpc>
                <a:spcPct val="100000"/>
              </a:lnSpc>
              <a:spcBef>
                <a:spcPts val="0"/>
              </a:spcBef>
              <a:spcAft>
                <a:spcPts val="0"/>
              </a:spcAft>
              <a:buClr>
                <a:srgbClr val="000000"/>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This folder stores information about your repository, including a history of all changes, along with who made them.</a:t>
            </a:r>
            <a:endParaRPr/>
          </a:p>
        </p:txBody>
      </p:sp>
      <p:pic>
        <p:nvPicPr>
          <p:cNvPr descr="git folder.jpeg" id="274" name="Google Shape;274;p35"/>
          <p:cNvPicPr preferRelativeResize="0"/>
          <p:nvPr/>
        </p:nvPicPr>
        <p:blipFill rotWithShape="1">
          <a:blip r:embed="rId3">
            <a:alphaModFix/>
          </a:blip>
          <a:srcRect b="0" l="0" r="0" t="0"/>
          <a:stretch/>
        </p:blipFill>
        <p:spPr>
          <a:xfrm>
            <a:off x="3325614" y="3174706"/>
            <a:ext cx="2492774" cy="190558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Git Workflow</a:t>
            </a:r>
            <a:endParaRPr/>
          </a:p>
        </p:txBody>
      </p:sp>
      <p:sp>
        <p:nvSpPr>
          <p:cNvPr id="280" name="Google Shape;280;p36"/>
          <p:cNvSpPr/>
          <p:nvPr/>
        </p:nvSpPr>
        <p:spPr>
          <a:xfrm>
            <a:off x="512208" y="2111018"/>
            <a:ext cx="1388443" cy="1833025"/>
          </a:xfrm>
          <a:custGeom>
            <a:rect b="b" l="l" r="r" t="t"/>
            <a:pathLst>
              <a:path extrusionOk="0" h="21600" w="19679">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cap="flat" cmpd="sng" w="25400">
            <a:solidFill>
              <a:srgbClr val="4288B8"/>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1" name="Google Shape;281;p36"/>
          <p:cNvSpPr txBox="1"/>
          <p:nvPr/>
        </p:nvSpPr>
        <p:spPr>
          <a:xfrm>
            <a:off x="1284568" y="1099980"/>
            <a:ext cx="6515876"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In Git, there are </a:t>
            </a:r>
            <a:r>
              <a:rPr b="1" i="1" lang="en-US" sz="1800" u="none" cap="none" strike="noStrike">
                <a:solidFill>
                  <a:srgbClr val="000000"/>
                </a:solidFill>
                <a:latin typeface="Calibri"/>
                <a:ea typeface="Calibri"/>
                <a:cs typeface="Calibri"/>
                <a:sym typeface="Calibri"/>
              </a:rPr>
              <a:t>four</a:t>
            </a:r>
            <a:r>
              <a:rPr b="1" i="0" lang="en-US" sz="1800" u="none" cap="none" strike="noStrike">
                <a:solidFill>
                  <a:srgbClr val="000000"/>
                </a:solidFill>
                <a:latin typeface="Calibri"/>
                <a:ea typeface="Calibri"/>
                <a:cs typeface="Calibri"/>
                <a:sym typeface="Calibri"/>
              </a:rPr>
              <a:t> conceptual areas your code can be in.</a:t>
            </a:r>
            <a:endParaRPr/>
          </a:p>
        </p:txBody>
      </p:sp>
      <p:sp>
        <p:nvSpPr>
          <p:cNvPr id="282" name="Google Shape;282;p36"/>
          <p:cNvSpPr/>
          <p:nvPr/>
        </p:nvSpPr>
        <p:spPr>
          <a:xfrm>
            <a:off x="2775106" y="2115061"/>
            <a:ext cx="1388513" cy="1833026"/>
          </a:xfrm>
          <a:custGeom>
            <a:rect b="b" l="l" r="r" t="t"/>
            <a:pathLst>
              <a:path extrusionOk="0" h="21600" w="19678">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cap="flat" cmpd="sng" w="25400">
            <a:solidFill>
              <a:srgbClr val="009FB8"/>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3" name="Google Shape;283;p36"/>
          <p:cNvSpPr/>
          <p:nvPr/>
        </p:nvSpPr>
        <p:spPr>
          <a:xfrm>
            <a:off x="5023606" y="2111017"/>
            <a:ext cx="1388512" cy="1833025"/>
          </a:xfrm>
          <a:custGeom>
            <a:rect b="b" l="l" r="r" t="t"/>
            <a:pathLst>
              <a:path extrusionOk="0" h="21600" w="19679">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cap="flat" cmpd="sng" w="25400">
            <a:solidFill>
              <a:srgbClr val="9200B8"/>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4" name="Google Shape;284;p36"/>
          <p:cNvSpPr/>
          <p:nvPr/>
        </p:nvSpPr>
        <p:spPr>
          <a:xfrm>
            <a:off x="7243208" y="2111017"/>
            <a:ext cx="1388443" cy="1833025"/>
          </a:xfrm>
          <a:custGeom>
            <a:rect b="b" l="l" r="r" t="t"/>
            <a:pathLst>
              <a:path extrusionOk="0" h="21600" w="19679">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cap="flat" cmpd="sng" w="25400">
            <a:solidFill>
              <a:srgbClr val="B83B24"/>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5" name="Google Shape;285;p36"/>
          <p:cNvSpPr txBox="1"/>
          <p:nvPr/>
        </p:nvSpPr>
        <p:spPr>
          <a:xfrm>
            <a:off x="622642" y="3081253"/>
            <a:ext cx="1256067"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Workspace</a:t>
            </a:r>
            <a:endParaRPr/>
          </a:p>
        </p:txBody>
      </p:sp>
      <p:sp>
        <p:nvSpPr>
          <p:cNvPr id="286" name="Google Shape;286;p36"/>
          <p:cNvSpPr txBox="1"/>
          <p:nvPr/>
        </p:nvSpPr>
        <p:spPr>
          <a:xfrm>
            <a:off x="2742850" y="2926551"/>
            <a:ext cx="1486788" cy="624837"/>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Staging Area</a:t>
            </a:r>
            <a:endParaRPr/>
          </a:p>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(index)</a:t>
            </a:r>
            <a:endParaRPr/>
          </a:p>
        </p:txBody>
      </p:sp>
      <p:sp>
        <p:nvSpPr>
          <p:cNvPr id="287" name="Google Shape;287;p36"/>
          <p:cNvSpPr txBox="1"/>
          <p:nvPr/>
        </p:nvSpPr>
        <p:spPr>
          <a:xfrm>
            <a:off x="5061456" y="2789153"/>
            <a:ext cx="1312882" cy="891537"/>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Local</a:t>
            </a:r>
            <a:endParaRPr/>
          </a:p>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Repository</a:t>
            </a:r>
            <a:endParaRPr/>
          </a:p>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(HEAD)</a:t>
            </a:r>
            <a:endParaRPr/>
          </a:p>
        </p:txBody>
      </p:sp>
      <p:sp>
        <p:nvSpPr>
          <p:cNvPr id="288" name="Google Shape;288;p36"/>
          <p:cNvSpPr txBox="1"/>
          <p:nvPr/>
        </p:nvSpPr>
        <p:spPr>
          <a:xfrm>
            <a:off x="7315493" y="2922503"/>
            <a:ext cx="1244011" cy="624837"/>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Remote</a:t>
            </a:r>
            <a:endParaRPr/>
          </a:p>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Repository</a:t>
            </a:r>
            <a:endParaRPr/>
          </a:p>
        </p:txBody>
      </p:sp>
      <p:sp>
        <p:nvSpPr>
          <p:cNvPr id="289" name="Google Shape;289;p36"/>
          <p:cNvSpPr/>
          <p:nvPr/>
        </p:nvSpPr>
        <p:spPr>
          <a:xfrm>
            <a:off x="1446002" y="4200878"/>
            <a:ext cx="1556050" cy="1779874"/>
          </a:xfrm>
          <a:prstGeom prst="rightArrow">
            <a:avLst>
              <a:gd fmla="val 32000" name="adj1"/>
              <a:gd fmla="val 52235" name="adj2"/>
            </a:avLst>
          </a:prstGeom>
          <a:solidFill>
            <a:srgbClr val="009FB8"/>
          </a:solidFill>
          <a:ln>
            <a:noFill/>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0" name="Google Shape;290;p36"/>
          <p:cNvSpPr/>
          <p:nvPr/>
        </p:nvSpPr>
        <p:spPr>
          <a:xfrm>
            <a:off x="3793976" y="4200878"/>
            <a:ext cx="1556050" cy="1779874"/>
          </a:xfrm>
          <a:prstGeom prst="rightArrow">
            <a:avLst>
              <a:gd fmla="val 32000" name="adj1"/>
              <a:gd fmla="val 52235" name="adj2"/>
            </a:avLst>
          </a:prstGeom>
          <a:solidFill>
            <a:srgbClr val="9219B8"/>
          </a:solidFill>
          <a:ln>
            <a:noFill/>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1" name="Google Shape;291;p36"/>
          <p:cNvSpPr/>
          <p:nvPr/>
        </p:nvSpPr>
        <p:spPr>
          <a:xfrm>
            <a:off x="6141949" y="4196831"/>
            <a:ext cx="1556050" cy="1779875"/>
          </a:xfrm>
          <a:prstGeom prst="rightArrow">
            <a:avLst>
              <a:gd fmla="val 32000" name="adj1"/>
              <a:gd fmla="val 52235" name="adj2"/>
            </a:avLst>
          </a:prstGeom>
          <a:solidFill>
            <a:srgbClr val="B93B24"/>
          </a:solidFill>
          <a:ln>
            <a:noFill/>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2" name="Google Shape;292;p36"/>
          <p:cNvSpPr txBox="1"/>
          <p:nvPr/>
        </p:nvSpPr>
        <p:spPr>
          <a:xfrm>
            <a:off x="1814826" y="4911745"/>
            <a:ext cx="818400"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git add</a:t>
            </a:r>
            <a:endParaRPr/>
          </a:p>
        </p:txBody>
      </p:sp>
      <p:sp>
        <p:nvSpPr>
          <p:cNvPr id="293" name="Google Shape;293;p36"/>
          <p:cNvSpPr txBox="1"/>
          <p:nvPr/>
        </p:nvSpPr>
        <p:spPr>
          <a:xfrm>
            <a:off x="3964616" y="4911745"/>
            <a:ext cx="1214767"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git commit</a:t>
            </a:r>
            <a:endParaRPr/>
          </a:p>
        </p:txBody>
      </p:sp>
      <p:sp>
        <p:nvSpPr>
          <p:cNvPr id="294" name="Google Shape;294;p36"/>
          <p:cNvSpPr txBox="1"/>
          <p:nvPr/>
        </p:nvSpPr>
        <p:spPr>
          <a:xfrm>
            <a:off x="6463334" y="4911745"/>
            <a:ext cx="913278"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git push</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Workspace</a:t>
            </a:r>
            <a:endParaRPr/>
          </a:p>
        </p:txBody>
      </p:sp>
      <p:sp>
        <p:nvSpPr>
          <p:cNvPr id="300" name="Google Shape;300;p37"/>
          <p:cNvSpPr txBox="1"/>
          <p:nvPr/>
        </p:nvSpPr>
        <p:spPr>
          <a:xfrm>
            <a:off x="2728083" y="1458466"/>
            <a:ext cx="5718222" cy="6756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The </a:t>
            </a:r>
            <a:r>
              <a:rPr b="1" i="0" lang="en-US" sz="2000" u="none" cap="none" strike="noStrike">
                <a:solidFill>
                  <a:srgbClr val="000000"/>
                </a:solidFill>
                <a:latin typeface="Calibri"/>
                <a:ea typeface="Calibri"/>
                <a:cs typeface="Calibri"/>
                <a:sym typeface="Calibri"/>
              </a:rPr>
              <a:t>workspace</a:t>
            </a:r>
            <a:r>
              <a:rPr b="0" i="0" lang="en-US" sz="2000" u="none" cap="none" strike="noStrike">
                <a:solidFill>
                  <a:srgbClr val="000000"/>
                </a:solidFill>
                <a:latin typeface="Calibri"/>
                <a:ea typeface="Calibri"/>
                <a:cs typeface="Calibri"/>
                <a:sym typeface="Calibri"/>
              </a:rPr>
              <a:t> is where you’re used to dealing with your files. </a:t>
            </a:r>
            <a:endParaRPr/>
          </a:p>
        </p:txBody>
      </p:sp>
      <p:pic>
        <p:nvPicPr>
          <p:cNvPr descr="Screen Shot 2019-03-05 at 11.25.33 AM.png" id="301" name="Google Shape;301;p37"/>
          <p:cNvPicPr preferRelativeResize="0"/>
          <p:nvPr/>
        </p:nvPicPr>
        <p:blipFill rotWithShape="1">
          <a:blip r:embed="rId3">
            <a:alphaModFix/>
          </a:blip>
          <a:srcRect b="0" l="0" r="0" t="0"/>
          <a:stretch/>
        </p:blipFill>
        <p:spPr>
          <a:xfrm>
            <a:off x="425797" y="1112282"/>
            <a:ext cx="1609919" cy="1317207"/>
          </a:xfrm>
          <a:prstGeom prst="rect">
            <a:avLst/>
          </a:prstGeom>
          <a:noFill/>
          <a:ln>
            <a:noFill/>
          </a:ln>
        </p:spPr>
      </p:pic>
      <p:pic>
        <p:nvPicPr>
          <p:cNvPr descr="Screen Shot 2019-03-05 at 11.27.46 AM.png" id="302" name="Google Shape;302;p37"/>
          <p:cNvPicPr preferRelativeResize="0"/>
          <p:nvPr/>
        </p:nvPicPr>
        <p:blipFill rotWithShape="1">
          <a:blip r:embed="rId4">
            <a:alphaModFix/>
          </a:blip>
          <a:srcRect b="0" l="0" r="0" t="0"/>
          <a:stretch/>
        </p:blipFill>
        <p:spPr>
          <a:xfrm>
            <a:off x="6991646" y="2887915"/>
            <a:ext cx="1422403" cy="1358903"/>
          </a:xfrm>
          <a:prstGeom prst="rect">
            <a:avLst/>
          </a:prstGeom>
          <a:noFill/>
          <a:ln>
            <a:noFill/>
          </a:ln>
        </p:spPr>
      </p:pic>
      <p:sp>
        <p:nvSpPr>
          <p:cNvPr id="303" name="Google Shape;303;p37"/>
          <p:cNvSpPr txBox="1"/>
          <p:nvPr/>
        </p:nvSpPr>
        <p:spPr>
          <a:xfrm>
            <a:off x="504416" y="3223990"/>
            <a:ext cx="6182643" cy="6756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Any time you </a:t>
            </a:r>
            <a:r>
              <a:rPr b="1" i="0" lang="en-US" sz="2000" u="none" cap="none" strike="noStrike">
                <a:solidFill>
                  <a:srgbClr val="000000"/>
                </a:solidFill>
                <a:latin typeface="Calibri"/>
                <a:ea typeface="Calibri"/>
                <a:cs typeface="Calibri"/>
                <a:sym typeface="Calibri"/>
              </a:rPr>
              <a:t>save</a:t>
            </a:r>
            <a:r>
              <a:rPr b="0" i="0" lang="en-US" sz="2000" u="none" cap="none" strike="noStrike">
                <a:solidFill>
                  <a:srgbClr val="000000"/>
                </a:solidFill>
                <a:latin typeface="Calibri"/>
                <a:ea typeface="Calibri"/>
                <a:cs typeface="Calibri"/>
                <a:sym typeface="Calibri"/>
              </a:rPr>
              <a:t> a file, you’re replacing the old version of a file with a new one.</a:t>
            </a:r>
            <a:endParaRPr/>
          </a:p>
        </p:txBody>
      </p:sp>
      <p:sp>
        <p:nvSpPr>
          <p:cNvPr id="304" name="Google Shape;304;p37"/>
          <p:cNvSpPr txBox="1"/>
          <p:nvPr/>
        </p:nvSpPr>
        <p:spPr>
          <a:xfrm>
            <a:off x="520467" y="5051430"/>
            <a:ext cx="8103066" cy="6756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This step is referred to as </a:t>
            </a:r>
            <a:r>
              <a:rPr b="1" i="0" lang="en-US" sz="2000" u="none" cap="none" strike="noStrike">
                <a:solidFill>
                  <a:srgbClr val="000000"/>
                </a:solidFill>
                <a:latin typeface="Calibri"/>
                <a:ea typeface="Calibri"/>
                <a:cs typeface="Calibri"/>
                <a:sym typeface="Calibri"/>
              </a:rPr>
              <a:t>Untracked</a:t>
            </a:r>
            <a:r>
              <a:rPr b="0" i="0" lang="en-US" sz="2000" u="none" cap="none" strike="noStrike">
                <a:solidFill>
                  <a:srgbClr val="000000"/>
                </a:solidFill>
                <a:latin typeface="Calibri"/>
                <a:ea typeface="Calibri"/>
                <a:cs typeface="Calibri"/>
                <a:sym typeface="Calibri"/>
              </a:rPr>
              <a:t> since Git has no knowledge of your workspace.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8"/>
          <p:cNvSpPr txBox="1"/>
          <p:nvPr/>
        </p:nvSpPr>
        <p:spPr>
          <a:xfrm>
            <a:off x="502391" y="1027127"/>
            <a:ext cx="8139218" cy="2136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a:t>
            </a:r>
            <a:r>
              <a:rPr b="1" i="0" lang="en-US" sz="2000" u="none" cap="none" strike="noStrike">
                <a:solidFill>
                  <a:srgbClr val="000000"/>
                </a:solidFill>
                <a:latin typeface="Calibri"/>
                <a:ea typeface="Calibri"/>
                <a:cs typeface="Calibri"/>
                <a:sym typeface="Calibri"/>
              </a:rPr>
              <a:t>git add - </a:t>
            </a:r>
            <a:r>
              <a:rPr b="0" i="0" lang="en-US" sz="2000" u="none" cap="none" strike="noStrike">
                <a:solidFill>
                  <a:srgbClr val="000000"/>
                </a:solidFill>
                <a:latin typeface="Calibri"/>
                <a:ea typeface="Calibri"/>
                <a:cs typeface="Calibri"/>
                <a:sym typeface="Calibri"/>
              </a:rPr>
              <a:t>Adds a file to the </a:t>
            </a:r>
            <a:r>
              <a:rPr b="1" i="0" lang="en-US" sz="2000" u="none" cap="none" strike="noStrike">
                <a:solidFill>
                  <a:srgbClr val="000000"/>
                </a:solidFill>
                <a:latin typeface="Calibri"/>
                <a:ea typeface="Calibri"/>
                <a:cs typeface="Calibri"/>
                <a:sym typeface="Calibri"/>
              </a:rPr>
              <a:t>Staging Area.</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1" i="0" sz="1800" u="none" cap="none" strike="noStrike">
              <a:solidFill>
                <a:srgbClr val="000000"/>
              </a:solidFill>
              <a:latin typeface="Calibri"/>
              <a:ea typeface="Calibri"/>
              <a:cs typeface="Calibri"/>
              <a:sym typeface="Calibri"/>
            </a:endParaRPr>
          </a:p>
          <a:p>
            <a:pPr indent="-180472" lvl="0" marL="180472"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This command takes an</a:t>
            </a:r>
            <a:r>
              <a:rPr b="1" i="0" lang="en-US" sz="2000" u="none" cap="none" strike="noStrike">
                <a:solidFill>
                  <a:srgbClr val="000000"/>
                </a:solidFill>
                <a:latin typeface="Calibri"/>
                <a:ea typeface="Calibri"/>
                <a:cs typeface="Calibri"/>
                <a:sym typeface="Calibri"/>
              </a:rPr>
              <a:t> argument</a:t>
            </a:r>
            <a:r>
              <a:rPr b="0" i="0" lang="en-US" sz="2000" u="none" cap="none" strike="noStrike">
                <a:solidFill>
                  <a:srgbClr val="000000"/>
                </a:solidFill>
                <a:latin typeface="Calibri"/>
                <a:ea typeface="Calibri"/>
                <a:cs typeface="Calibri"/>
                <a:sym typeface="Calibri"/>
              </a:rPr>
              <a:t>, which means we must provide the name of the file we want to add. Ex: </a:t>
            </a:r>
            <a:r>
              <a:rPr b="0" i="0" lang="en-US" sz="2000" u="none" cap="none" strike="noStrike">
                <a:solidFill>
                  <a:srgbClr val="000000"/>
                </a:solidFill>
                <a:latin typeface="Lemon"/>
                <a:ea typeface="Lemon"/>
                <a:cs typeface="Lemon"/>
                <a:sym typeface="Lemon"/>
              </a:rPr>
              <a:t>git add myFile.md</a:t>
            </a:r>
            <a:endParaRPr b="0" i="0" sz="1800" u="none" cap="none" strike="noStrike">
              <a:solidFill>
                <a:srgbClr val="000000"/>
              </a:solidFill>
              <a:latin typeface="Lemon"/>
              <a:ea typeface="Lemon"/>
              <a:cs typeface="Lemon"/>
              <a:sym typeface="Lemon"/>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Lemon"/>
              <a:ea typeface="Lemon"/>
              <a:cs typeface="Lemon"/>
              <a:sym typeface="Lemon"/>
            </a:endParaRPr>
          </a:p>
          <a:p>
            <a:pPr indent="-180472" lvl="0" marL="180472"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Since we want to add </a:t>
            </a:r>
            <a:r>
              <a:rPr b="0" i="1" lang="en-US" sz="2000" u="none" cap="none" strike="noStrike">
                <a:solidFill>
                  <a:srgbClr val="000000"/>
                </a:solidFill>
                <a:latin typeface="Calibri"/>
                <a:ea typeface="Calibri"/>
                <a:cs typeface="Calibri"/>
                <a:sym typeface="Calibri"/>
              </a:rPr>
              <a:t>all</a:t>
            </a:r>
            <a:r>
              <a:rPr b="0" i="0" lang="en-US" sz="2000" u="none" cap="none" strike="noStrike">
                <a:solidFill>
                  <a:srgbClr val="000000"/>
                </a:solidFill>
                <a:latin typeface="Calibri"/>
                <a:ea typeface="Calibri"/>
                <a:cs typeface="Calibri"/>
                <a:sym typeface="Calibri"/>
              </a:rPr>
              <a:t> the files in our directory, we’ll give it the option </a:t>
            </a:r>
            <a:r>
              <a:rPr b="1" i="0" lang="en-US" sz="2000" u="none" cap="none" strike="noStrike">
                <a:solidFill>
                  <a:srgbClr val="000000"/>
                </a:solidFill>
                <a:latin typeface="Calibri"/>
                <a:ea typeface="Calibri"/>
                <a:cs typeface="Calibri"/>
                <a:sym typeface="Calibri"/>
              </a:rPr>
              <a:t>-A</a:t>
            </a:r>
            <a:r>
              <a:rPr b="0" i="0" lang="en-US" sz="2000" u="none" cap="none" strike="noStrike">
                <a:solidFill>
                  <a:srgbClr val="000000"/>
                </a:solidFill>
                <a:latin typeface="Calibri"/>
                <a:ea typeface="Calibri"/>
                <a:cs typeface="Calibri"/>
                <a:sym typeface="Calibri"/>
              </a:rPr>
              <a:t>. Ex:  </a:t>
            </a:r>
            <a:r>
              <a:rPr b="0" i="0" lang="en-US" sz="2000" u="none" cap="none" strike="noStrike">
                <a:solidFill>
                  <a:srgbClr val="000000"/>
                </a:solidFill>
                <a:latin typeface="Lemon"/>
                <a:ea typeface="Lemon"/>
                <a:cs typeface="Lemon"/>
                <a:sym typeface="Lemon"/>
              </a:rPr>
              <a:t>git add -A</a:t>
            </a:r>
            <a:endParaRPr/>
          </a:p>
        </p:txBody>
      </p:sp>
      <p:pic>
        <p:nvPicPr>
          <p:cNvPr descr="stage2.JPG" id="310" name="Google Shape;310;p38"/>
          <p:cNvPicPr preferRelativeResize="0"/>
          <p:nvPr/>
        </p:nvPicPr>
        <p:blipFill rotWithShape="1">
          <a:blip r:embed="rId3">
            <a:alphaModFix/>
          </a:blip>
          <a:srcRect b="0" l="0" r="0" t="0"/>
          <a:stretch/>
        </p:blipFill>
        <p:spPr>
          <a:xfrm>
            <a:off x="2341440" y="3408169"/>
            <a:ext cx="4461120" cy="2765894"/>
          </a:xfrm>
          <a:prstGeom prst="rect">
            <a:avLst/>
          </a:prstGeom>
          <a:noFill/>
          <a:ln>
            <a:noFill/>
          </a:ln>
        </p:spPr>
      </p:pic>
      <p:sp>
        <p:nvSpPr>
          <p:cNvPr id="311" name="Google Shape;311;p38"/>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Setting the Stage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Setting the Stage Continued</a:t>
            </a:r>
            <a:endParaRPr/>
          </a:p>
        </p:txBody>
      </p:sp>
      <p:pic>
        <p:nvPicPr>
          <p:cNvPr descr="Screen Shot 2019-03-05 at 1.01.38 PM.png" id="317" name="Google Shape;317;p39"/>
          <p:cNvPicPr preferRelativeResize="0"/>
          <p:nvPr/>
        </p:nvPicPr>
        <p:blipFill rotWithShape="1">
          <a:blip r:embed="rId3">
            <a:alphaModFix/>
          </a:blip>
          <a:srcRect b="0" l="0" r="0" t="0"/>
          <a:stretch/>
        </p:blipFill>
        <p:spPr>
          <a:xfrm>
            <a:off x="304800" y="1097102"/>
            <a:ext cx="5470527" cy="3520796"/>
          </a:xfrm>
          <a:prstGeom prst="rect">
            <a:avLst/>
          </a:prstGeom>
          <a:noFill/>
          <a:ln>
            <a:noFill/>
          </a:ln>
        </p:spPr>
      </p:pic>
      <p:sp>
        <p:nvSpPr>
          <p:cNvPr id="318" name="Google Shape;318;p39"/>
          <p:cNvSpPr/>
          <p:nvPr/>
        </p:nvSpPr>
        <p:spPr>
          <a:xfrm>
            <a:off x="336708" y="2524973"/>
            <a:ext cx="636432" cy="614254"/>
          </a:xfrm>
          <a:prstGeom prst="rect">
            <a:avLst/>
          </a:prstGeom>
          <a:noFill/>
          <a:ln cap="flat" cmpd="sng" w="76200">
            <a:solidFill>
              <a:srgbClr val="B80022"/>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9" name="Google Shape;319;p39"/>
          <p:cNvSpPr/>
          <p:nvPr/>
        </p:nvSpPr>
        <p:spPr>
          <a:xfrm>
            <a:off x="1028699" y="2130225"/>
            <a:ext cx="4731299" cy="861468"/>
          </a:xfrm>
          <a:prstGeom prst="rect">
            <a:avLst/>
          </a:prstGeom>
          <a:noFill/>
          <a:ln cap="flat" cmpd="sng" w="50800">
            <a:solidFill>
              <a:srgbClr val="B90022"/>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0" name="Google Shape;320;p39"/>
          <p:cNvSpPr txBox="1"/>
          <p:nvPr/>
        </p:nvSpPr>
        <p:spPr>
          <a:xfrm>
            <a:off x="5978078" y="2115191"/>
            <a:ext cx="3399781" cy="8915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B90022"/>
              </a:buClr>
              <a:buSzPts val="1800"/>
              <a:buFont typeface="Calibri"/>
              <a:buNone/>
            </a:pPr>
            <a:r>
              <a:rPr b="0" i="0" lang="en-US" sz="1800" u="none" cap="none" strike="noStrike">
                <a:solidFill>
                  <a:srgbClr val="B90022"/>
                </a:solidFill>
                <a:latin typeface="Calibri"/>
                <a:ea typeface="Calibri"/>
                <a:cs typeface="Calibri"/>
                <a:sym typeface="Calibri"/>
              </a:rPr>
              <a:t>These files have been </a:t>
            </a:r>
            <a:r>
              <a:rPr b="0" i="1" lang="en-US" sz="1800" u="none" cap="none" strike="noStrike">
                <a:solidFill>
                  <a:srgbClr val="B90022"/>
                </a:solidFill>
                <a:latin typeface="Calibri"/>
                <a:ea typeface="Calibri"/>
                <a:cs typeface="Calibri"/>
                <a:sym typeface="Calibri"/>
              </a:rPr>
              <a:t>staged</a:t>
            </a:r>
            <a:r>
              <a:rPr b="0" i="0" lang="en-US" sz="1800" u="none" cap="none" strike="noStrike">
                <a:solidFill>
                  <a:srgbClr val="B90022"/>
                </a:solidFill>
                <a:latin typeface="Calibri"/>
                <a:ea typeface="Calibri"/>
                <a:cs typeface="Calibri"/>
                <a:sym typeface="Calibri"/>
              </a:rPr>
              <a:t> with </a:t>
            </a:r>
            <a:r>
              <a:rPr b="0" i="0" lang="en-US" sz="1800" u="none" cap="none" strike="noStrike">
                <a:solidFill>
                  <a:srgbClr val="B90022"/>
                </a:solidFill>
                <a:latin typeface="Lemon"/>
                <a:ea typeface="Lemon"/>
                <a:cs typeface="Lemon"/>
                <a:sym typeface="Lemon"/>
              </a:rPr>
              <a:t>git add</a:t>
            </a:r>
            <a:r>
              <a:rPr b="0" i="0" lang="en-US" sz="1800" u="none" cap="none" strike="noStrike">
                <a:solidFill>
                  <a:srgbClr val="B90022"/>
                </a:solidFill>
                <a:latin typeface="Calibri"/>
                <a:ea typeface="Calibri"/>
                <a:cs typeface="Calibri"/>
                <a:sym typeface="Calibri"/>
              </a:rPr>
              <a:t>, but not committed.</a:t>
            </a:r>
            <a:endParaRPr/>
          </a:p>
        </p:txBody>
      </p:sp>
      <p:sp>
        <p:nvSpPr>
          <p:cNvPr id="321" name="Google Shape;321;p39"/>
          <p:cNvSpPr/>
          <p:nvPr/>
        </p:nvSpPr>
        <p:spPr>
          <a:xfrm>
            <a:off x="1028699" y="2998266"/>
            <a:ext cx="4731299" cy="639657"/>
          </a:xfrm>
          <a:prstGeom prst="rect">
            <a:avLst/>
          </a:prstGeom>
          <a:noFill/>
          <a:ln cap="flat" cmpd="sng" w="50800">
            <a:solidFill>
              <a:srgbClr val="B90022"/>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2" name="Google Shape;322;p39"/>
          <p:cNvSpPr txBox="1"/>
          <p:nvPr/>
        </p:nvSpPr>
        <p:spPr>
          <a:xfrm>
            <a:off x="1443630" y="4910709"/>
            <a:ext cx="4014096" cy="11582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B90022"/>
              </a:buClr>
              <a:buSzPts val="1800"/>
              <a:buFont typeface="Calibri"/>
              <a:buNone/>
            </a:pPr>
            <a:r>
              <a:rPr b="0" i="0" lang="en-US" sz="1800" u="none" cap="none" strike="noStrike">
                <a:solidFill>
                  <a:srgbClr val="B90022"/>
                </a:solidFill>
                <a:latin typeface="Calibri"/>
                <a:ea typeface="Calibri"/>
                <a:cs typeface="Calibri"/>
                <a:sym typeface="Calibri"/>
              </a:rPr>
              <a:t>This file has been </a:t>
            </a:r>
            <a:r>
              <a:rPr b="0" i="1" lang="en-US" sz="1800" u="none" cap="none" strike="noStrike">
                <a:solidFill>
                  <a:srgbClr val="B90022"/>
                </a:solidFill>
                <a:latin typeface="Calibri"/>
                <a:ea typeface="Calibri"/>
                <a:cs typeface="Calibri"/>
                <a:sym typeface="Calibri"/>
              </a:rPr>
              <a:t>changed</a:t>
            </a:r>
            <a:r>
              <a:rPr b="0" i="0" lang="en-US" sz="1800" u="none" cap="none" strike="noStrike">
                <a:solidFill>
                  <a:srgbClr val="B90022"/>
                </a:solidFill>
                <a:latin typeface="Calibri"/>
                <a:ea typeface="Calibri"/>
                <a:cs typeface="Calibri"/>
                <a:sym typeface="Calibri"/>
              </a:rPr>
              <a:t> (and saved) since it was staged. </a:t>
            </a:r>
            <a:endParaRPr/>
          </a:p>
          <a:p>
            <a:pPr indent="0" lvl="0" marL="0" marR="0" rtl="0" algn="l">
              <a:lnSpc>
                <a:spcPct val="100000"/>
              </a:lnSpc>
              <a:spcBef>
                <a:spcPts val="0"/>
              </a:spcBef>
              <a:spcAft>
                <a:spcPts val="0"/>
              </a:spcAft>
              <a:buClr>
                <a:srgbClr val="B90022"/>
              </a:buClr>
              <a:buSzPts val="1800"/>
              <a:buFont typeface="Calibri"/>
              <a:buNone/>
            </a:pPr>
            <a:r>
              <a:rPr b="0" i="0" lang="en-US" sz="1800" u="none" cap="none" strike="noStrike">
                <a:solidFill>
                  <a:srgbClr val="B90022"/>
                </a:solidFill>
                <a:latin typeface="Calibri"/>
                <a:ea typeface="Calibri"/>
                <a:cs typeface="Calibri"/>
                <a:sym typeface="Calibri"/>
              </a:rPr>
              <a:t>We should probably run  </a:t>
            </a:r>
            <a:r>
              <a:rPr b="0" i="0" lang="en-US" sz="1800" u="none" cap="none" strike="noStrike">
                <a:solidFill>
                  <a:srgbClr val="B90022"/>
                </a:solidFill>
                <a:latin typeface="Lemon"/>
                <a:ea typeface="Lemon"/>
                <a:cs typeface="Lemon"/>
                <a:sym typeface="Lemon"/>
              </a:rPr>
              <a:t>git add -A</a:t>
            </a:r>
            <a:r>
              <a:rPr b="0" i="0" lang="en-US" sz="1800" u="none" cap="none" strike="noStrike">
                <a:solidFill>
                  <a:srgbClr val="B90022"/>
                </a:solidFill>
                <a:latin typeface="Calibri"/>
                <a:ea typeface="Calibri"/>
                <a:cs typeface="Calibri"/>
                <a:sym typeface="Calibri"/>
              </a:rPr>
              <a:t> again.</a:t>
            </a:r>
            <a:endParaRPr/>
          </a:p>
        </p:txBody>
      </p:sp>
      <p:cxnSp>
        <p:nvCxnSpPr>
          <p:cNvPr id="323" name="Google Shape;323;p39"/>
          <p:cNvCxnSpPr/>
          <p:nvPr/>
        </p:nvCxnSpPr>
        <p:spPr>
          <a:xfrm rot="10800000">
            <a:off x="2473492" y="3549729"/>
            <a:ext cx="690164" cy="1386749"/>
          </a:xfrm>
          <a:prstGeom prst="straightConnector1">
            <a:avLst/>
          </a:prstGeom>
          <a:noFill/>
          <a:ln cap="flat" cmpd="sng" w="25400">
            <a:solidFill>
              <a:srgbClr val="AA222A"/>
            </a:solidFill>
            <a:prstDash val="solid"/>
            <a:round/>
            <a:headEnd len="sm" w="sm" type="none"/>
            <a:tailEnd len="sm" w="sm" type="none"/>
          </a:ln>
          <a:effectLst>
            <a:outerShdw blurRad="38100" rotWithShape="0" dir="5400000" dist="23000">
              <a:srgbClr val="000000">
                <a:alpha val="34901"/>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pic>
        <p:nvPicPr>
          <p:cNvPr descr="leia.jpg" id="328" name="Google Shape;328;p40"/>
          <p:cNvPicPr preferRelativeResize="0"/>
          <p:nvPr/>
        </p:nvPicPr>
        <p:blipFill rotWithShape="1">
          <a:blip r:embed="rId3">
            <a:alphaModFix/>
          </a:blip>
          <a:srcRect b="0" l="0" r="0" t="0"/>
          <a:stretch/>
        </p:blipFill>
        <p:spPr>
          <a:xfrm>
            <a:off x="1360340" y="3239198"/>
            <a:ext cx="1616210" cy="2380234"/>
          </a:xfrm>
          <a:prstGeom prst="rect">
            <a:avLst/>
          </a:prstGeom>
          <a:noFill/>
          <a:ln>
            <a:noFill/>
          </a:ln>
        </p:spPr>
      </p:pic>
      <p:sp>
        <p:nvSpPr>
          <p:cNvPr id="329" name="Google Shape;329;p40"/>
          <p:cNvSpPr/>
          <p:nvPr/>
        </p:nvSpPr>
        <p:spPr>
          <a:xfrm>
            <a:off x="2491639" y="3543086"/>
            <a:ext cx="5292021" cy="1569262"/>
          </a:xfrm>
          <a:custGeom>
            <a:rect b="b" l="l" r="r" t="t"/>
            <a:pathLst>
              <a:path extrusionOk="0" h="21600" w="2160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0" name="Google Shape;330;p40"/>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Keeping It Local</a:t>
            </a:r>
            <a:endParaRPr/>
          </a:p>
        </p:txBody>
      </p:sp>
      <p:sp>
        <p:nvSpPr>
          <p:cNvPr id="331" name="Google Shape;331;p40"/>
          <p:cNvSpPr txBox="1"/>
          <p:nvPr/>
        </p:nvSpPr>
        <p:spPr>
          <a:xfrm>
            <a:off x="1064384" y="1281431"/>
            <a:ext cx="7015232" cy="1158237"/>
          </a:xfrm>
          <a:prstGeom prst="rect">
            <a:avLst/>
          </a:prstGeom>
          <a:noFill/>
          <a:ln>
            <a:noFill/>
          </a:ln>
        </p:spPr>
        <p:txBody>
          <a:bodyPr anchorCtr="0" anchor="t" bIns="45700" lIns="45700" spcFirstLastPara="1" rIns="45700" wrap="square" tIns="45700">
            <a:noAutofit/>
          </a:bodyPr>
          <a:lstStyle/>
          <a:p>
            <a:pPr indent="-180472" lvl="0" marL="180472"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To add files to the </a:t>
            </a:r>
            <a:r>
              <a:rPr b="1" i="0" lang="en-US" sz="1800" u="none" cap="none" strike="noStrike">
                <a:solidFill>
                  <a:srgbClr val="000000"/>
                </a:solidFill>
                <a:latin typeface="Calibri"/>
                <a:ea typeface="Calibri"/>
                <a:cs typeface="Calibri"/>
                <a:sym typeface="Calibri"/>
              </a:rPr>
              <a:t>local repository, </a:t>
            </a:r>
            <a:r>
              <a:rPr b="0" i="0" lang="en-US" sz="1800" u="none" cap="none" strike="noStrike">
                <a:solidFill>
                  <a:srgbClr val="000000"/>
                </a:solidFill>
                <a:latin typeface="Calibri"/>
                <a:ea typeface="Calibri"/>
                <a:cs typeface="Calibri"/>
                <a:sym typeface="Calibri"/>
              </a:rPr>
              <a:t>run </a:t>
            </a:r>
            <a:r>
              <a:rPr b="0" i="0" lang="en-US" sz="1800" u="none" cap="none" strike="noStrike">
                <a:solidFill>
                  <a:srgbClr val="000000"/>
                </a:solidFill>
                <a:latin typeface="Lemon"/>
                <a:ea typeface="Lemon"/>
                <a:cs typeface="Lemon"/>
                <a:sym typeface="Lemon"/>
              </a:rPr>
              <a:t>git commit</a:t>
            </a:r>
            <a:r>
              <a:rPr b="0" i="0" lang="en-US" sz="1800" u="none" cap="none" strike="noStrike">
                <a:solidFill>
                  <a:srgbClr val="000000"/>
                </a:solidFill>
                <a:latin typeface="Calibri"/>
                <a:ea typeface="Calibri"/>
                <a:cs typeface="Calibri"/>
                <a:sym typeface="Calibri"/>
              </a:rPr>
              <a:t> </a:t>
            </a:r>
            <a:endParaRPr/>
          </a:p>
          <a:p>
            <a:pPr indent="-66172" lvl="0" marL="180472"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180472" lvl="0" marL="180472"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This command takes the files from your </a:t>
            </a:r>
            <a:r>
              <a:rPr b="1" i="0" lang="en-US" sz="1800" u="none" cap="none" strike="noStrike">
                <a:solidFill>
                  <a:srgbClr val="000000"/>
                </a:solidFill>
                <a:latin typeface="Calibri"/>
                <a:ea typeface="Calibri"/>
                <a:cs typeface="Calibri"/>
                <a:sym typeface="Calibri"/>
              </a:rPr>
              <a:t>staging area</a:t>
            </a:r>
            <a:r>
              <a:rPr b="0" i="0" lang="en-US" sz="1800" u="none" cap="none" strike="noStrike">
                <a:solidFill>
                  <a:srgbClr val="000000"/>
                </a:solidFill>
                <a:latin typeface="Calibri"/>
                <a:ea typeface="Calibri"/>
                <a:cs typeface="Calibri"/>
                <a:sym typeface="Calibri"/>
              </a:rPr>
              <a:t> and adds them to the history kept in the </a:t>
            </a:r>
            <a:r>
              <a:rPr b="0" i="1" lang="en-US" sz="1800" u="none" cap="none" strike="noStrike">
                <a:solidFill>
                  <a:srgbClr val="000000"/>
                </a:solidFill>
                <a:latin typeface="Calibri"/>
                <a:ea typeface="Calibri"/>
                <a:cs typeface="Calibri"/>
                <a:sym typeface="Calibri"/>
              </a:rPr>
              <a:t>.git</a:t>
            </a:r>
            <a:r>
              <a:rPr b="0" i="0" lang="en-US" sz="1800" u="none" cap="none" strike="noStrike">
                <a:solidFill>
                  <a:srgbClr val="000000"/>
                </a:solidFill>
                <a:latin typeface="Calibri"/>
                <a:ea typeface="Calibri"/>
                <a:cs typeface="Calibri"/>
                <a:sym typeface="Calibri"/>
              </a:rPr>
              <a:t> folder.</a:t>
            </a:r>
            <a:endParaRPr/>
          </a:p>
        </p:txBody>
      </p:sp>
      <p:sp>
        <p:nvSpPr>
          <p:cNvPr id="332" name="Google Shape;332;p40"/>
          <p:cNvSpPr txBox="1"/>
          <p:nvPr/>
        </p:nvSpPr>
        <p:spPr>
          <a:xfrm>
            <a:off x="4309095" y="4002597"/>
            <a:ext cx="3255772" cy="8534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Lemon"/>
              <a:buNone/>
            </a:pPr>
            <a:r>
              <a:rPr b="0" i="0" lang="en-US" sz="1800" u="none" cap="none" strike="noStrike">
                <a:solidFill>
                  <a:srgbClr val="000000"/>
                </a:solidFill>
                <a:latin typeface="Lemon"/>
                <a:ea typeface="Lemon"/>
                <a:cs typeface="Lemon"/>
                <a:sym typeface="Lemon"/>
              </a:rPr>
              <a:t>git commit -m “Fixed a bug that caused a 403 error”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1"/>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The Remote Repository</a:t>
            </a:r>
            <a:endParaRPr/>
          </a:p>
        </p:txBody>
      </p:sp>
      <p:sp>
        <p:nvSpPr>
          <p:cNvPr id="338" name="Google Shape;338;p41"/>
          <p:cNvSpPr txBox="1"/>
          <p:nvPr/>
        </p:nvSpPr>
        <p:spPr>
          <a:xfrm>
            <a:off x="166485" y="998090"/>
            <a:ext cx="8811030" cy="1424937"/>
          </a:xfrm>
          <a:prstGeom prst="rect">
            <a:avLst/>
          </a:prstGeom>
          <a:noFill/>
          <a:ln>
            <a:noFill/>
          </a:ln>
        </p:spPr>
        <p:txBody>
          <a:bodyPr anchorCtr="0" anchor="t" bIns="45700" lIns="45700" spcFirstLastPara="1" rIns="45700" wrap="square" tIns="45700">
            <a:noAutofit/>
          </a:bodyPr>
          <a:lstStyle/>
          <a:p>
            <a:pPr indent="-180472" lvl="0" marL="180472" marR="0" rtl="0" algn="l">
              <a:lnSpc>
                <a:spcPct val="100000"/>
              </a:lnSpc>
              <a:spcBef>
                <a:spcPts val="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Lastly, we add our </a:t>
            </a:r>
            <a:r>
              <a:rPr b="1" i="0" lang="en-US" sz="1800" u="none" cap="none" strike="noStrike">
                <a:solidFill>
                  <a:srgbClr val="000000"/>
                </a:solidFill>
                <a:latin typeface="Calibri"/>
                <a:ea typeface="Calibri"/>
                <a:cs typeface="Calibri"/>
                <a:sym typeface="Calibri"/>
              </a:rPr>
              <a:t>local repo</a:t>
            </a:r>
            <a:r>
              <a:rPr b="0" i="0" lang="en-US" sz="1800" u="none" cap="none" strike="noStrike">
                <a:solidFill>
                  <a:srgbClr val="000000"/>
                </a:solidFill>
                <a:latin typeface="Calibri"/>
                <a:ea typeface="Calibri"/>
                <a:cs typeface="Calibri"/>
                <a:sym typeface="Calibri"/>
              </a:rPr>
              <a:t> to our </a:t>
            </a:r>
            <a:r>
              <a:rPr b="1" i="0" lang="en-US" sz="1800" u="none" cap="none" strike="noStrike">
                <a:solidFill>
                  <a:srgbClr val="000000"/>
                </a:solidFill>
                <a:latin typeface="Calibri"/>
                <a:ea typeface="Calibri"/>
                <a:cs typeface="Calibri"/>
                <a:sym typeface="Calibri"/>
              </a:rPr>
              <a:t>remote repo</a:t>
            </a:r>
            <a:r>
              <a:rPr b="0" i="0" lang="en-US" sz="1800" u="none" cap="none" strike="noStrike">
                <a:solidFill>
                  <a:srgbClr val="000000"/>
                </a:solidFill>
                <a:latin typeface="Calibri"/>
                <a:ea typeface="Calibri"/>
                <a:cs typeface="Calibri"/>
                <a:sym typeface="Calibri"/>
              </a:rPr>
              <a:t> with </a:t>
            </a:r>
            <a:r>
              <a:rPr b="0" i="0" lang="en-US" sz="1800" u="none" cap="none" strike="noStrike">
                <a:solidFill>
                  <a:srgbClr val="000000"/>
                </a:solidFill>
                <a:latin typeface="Lemon"/>
                <a:ea typeface="Lemon"/>
                <a:cs typeface="Lemon"/>
                <a:sym typeface="Lemon"/>
              </a:rPr>
              <a:t>git push</a:t>
            </a:r>
            <a:r>
              <a:rPr b="0" i="0" lang="en-US" sz="18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Once things are pushed up to GitHub, GitHub will have a history of every change you’ve committed, along with any changes your teammates have pushed to the repo.</a:t>
            </a:r>
            <a:endParaRPr/>
          </a:p>
        </p:txBody>
      </p:sp>
      <p:sp>
        <p:nvSpPr>
          <p:cNvPr id="339" name="Google Shape;339;p41"/>
          <p:cNvSpPr txBox="1"/>
          <p:nvPr/>
        </p:nvSpPr>
        <p:spPr>
          <a:xfrm>
            <a:off x="2367714" y="4779788"/>
            <a:ext cx="1201596" cy="3454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Lemon"/>
              <a:buNone/>
            </a:pPr>
            <a:r>
              <a:rPr b="0" i="0" lang="en-US" sz="1800" u="none" cap="none" strike="noStrike">
                <a:solidFill>
                  <a:srgbClr val="000000"/>
                </a:solidFill>
                <a:latin typeface="Lemon"/>
                <a:ea typeface="Lemon"/>
                <a:cs typeface="Lemon"/>
                <a:sym typeface="Lemon"/>
              </a:rPr>
              <a:t>git push</a:t>
            </a:r>
            <a:endParaRPr/>
          </a:p>
        </p:txBody>
      </p:sp>
      <p:sp>
        <p:nvSpPr>
          <p:cNvPr id="340" name="Google Shape;340;p41"/>
          <p:cNvSpPr txBox="1"/>
          <p:nvPr/>
        </p:nvSpPr>
        <p:spPr>
          <a:xfrm>
            <a:off x="5413492" y="4779788"/>
            <a:ext cx="1338777" cy="3454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Lemon"/>
              <a:buNone/>
            </a:pPr>
            <a:r>
              <a:rPr b="0" i="0" lang="en-US" sz="1800" u="none" cap="none" strike="noStrike">
                <a:solidFill>
                  <a:srgbClr val="000000"/>
                </a:solidFill>
                <a:latin typeface="Lemon"/>
                <a:ea typeface="Lemon"/>
                <a:cs typeface="Lemon"/>
                <a:sym typeface="Lemon"/>
              </a:rPr>
              <a:t>git clone</a:t>
            </a:r>
            <a:endParaRPr/>
          </a:p>
        </p:txBody>
      </p:sp>
      <p:sp>
        <p:nvSpPr>
          <p:cNvPr id="341" name="Google Shape;341;p41"/>
          <p:cNvSpPr txBox="1"/>
          <p:nvPr/>
        </p:nvSpPr>
        <p:spPr>
          <a:xfrm>
            <a:off x="3663260" y="2275537"/>
            <a:ext cx="1525408"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Remote Repo</a:t>
            </a:r>
            <a:endParaRPr/>
          </a:p>
        </p:txBody>
      </p:sp>
      <p:pic>
        <p:nvPicPr>
          <p:cNvPr descr="Image" id="342" name="Google Shape;342;p41"/>
          <p:cNvPicPr preferRelativeResize="0"/>
          <p:nvPr/>
        </p:nvPicPr>
        <p:blipFill rotWithShape="1">
          <a:blip r:embed="rId3">
            <a:alphaModFix/>
          </a:blip>
          <a:srcRect b="0" l="0" r="0" t="0"/>
          <a:stretch/>
        </p:blipFill>
        <p:spPr>
          <a:xfrm>
            <a:off x="3714155" y="2767265"/>
            <a:ext cx="1423619" cy="1423619"/>
          </a:xfrm>
          <a:prstGeom prst="rect">
            <a:avLst/>
          </a:prstGeom>
          <a:noFill/>
          <a:ln>
            <a:noFill/>
          </a:ln>
        </p:spPr>
      </p:pic>
      <p:sp>
        <p:nvSpPr>
          <p:cNvPr id="343" name="Google Shape;343;p41"/>
          <p:cNvSpPr/>
          <p:nvPr/>
        </p:nvSpPr>
        <p:spPr>
          <a:xfrm rot="-1496554">
            <a:off x="2357731" y="3839193"/>
            <a:ext cx="1270003" cy="718110"/>
          </a:xfrm>
          <a:prstGeom prst="rightArrow">
            <a:avLst>
              <a:gd fmla="val 32000" name="adj1"/>
              <a:gd fmla="val 95501" name="adj2"/>
            </a:avLst>
          </a:pr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4" name="Google Shape;344;p41"/>
          <p:cNvSpPr txBox="1"/>
          <p:nvPr/>
        </p:nvSpPr>
        <p:spPr>
          <a:xfrm>
            <a:off x="6721419" y="3540578"/>
            <a:ext cx="1922892"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Luke’s New Repo</a:t>
            </a:r>
            <a:endParaRPr/>
          </a:p>
        </p:txBody>
      </p:sp>
      <p:sp>
        <p:nvSpPr>
          <p:cNvPr id="345" name="Google Shape;345;p41"/>
          <p:cNvSpPr txBox="1"/>
          <p:nvPr/>
        </p:nvSpPr>
        <p:spPr>
          <a:xfrm>
            <a:off x="271516" y="3540578"/>
            <a:ext cx="1951354"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Leia’s Local Repo</a:t>
            </a:r>
            <a:endParaRPr/>
          </a:p>
        </p:txBody>
      </p:sp>
      <p:sp>
        <p:nvSpPr>
          <p:cNvPr id="346" name="Google Shape;346;p41"/>
          <p:cNvSpPr/>
          <p:nvPr/>
        </p:nvSpPr>
        <p:spPr>
          <a:xfrm rot="1401883">
            <a:off x="5470657" y="3897029"/>
            <a:ext cx="1270003" cy="718110"/>
          </a:xfrm>
          <a:prstGeom prst="rightArrow">
            <a:avLst>
              <a:gd fmla="val 32000" name="adj1"/>
              <a:gd fmla="val 95501" name="adj2"/>
            </a:avLst>
          </a:prstGeom>
          <a:solidFill>
            <a:srgbClr val="FFFFFF"/>
          </a:solidFill>
          <a:ln cap="flat" cmpd="sng" w="25400">
            <a:solidFill>
              <a:schemeClr val="accen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descr="Screen Shot 2019-03-06 at 1.01.07 PM.png" id="347" name="Google Shape;347;p41"/>
          <p:cNvPicPr preferRelativeResize="0"/>
          <p:nvPr/>
        </p:nvPicPr>
        <p:blipFill rotWithShape="1">
          <a:blip r:embed="rId4">
            <a:alphaModFix/>
          </a:blip>
          <a:srcRect b="0" l="0" r="0" t="0"/>
          <a:stretch/>
        </p:blipFill>
        <p:spPr>
          <a:xfrm>
            <a:off x="327236" y="4237728"/>
            <a:ext cx="1839916" cy="1100344"/>
          </a:xfrm>
          <a:prstGeom prst="rect">
            <a:avLst/>
          </a:prstGeom>
          <a:noFill/>
          <a:ln>
            <a:noFill/>
          </a:ln>
        </p:spPr>
      </p:pic>
      <p:pic>
        <p:nvPicPr>
          <p:cNvPr descr="Screen Shot 2019-03-06 at 1.01.07 PM.png" id="348" name="Google Shape;348;p41"/>
          <p:cNvPicPr preferRelativeResize="0"/>
          <p:nvPr/>
        </p:nvPicPr>
        <p:blipFill rotWithShape="1">
          <a:blip r:embed="rId4">
            <a:alphaModFix/>
          </a:blip>
          <a:srcRect b="0" l="0" r="0" t="0"/>
          <a:stretch/>
        </p:blipFill>
        <p:spPr>
          <a:xfrm>
            <a:off x="6762908" y="4237728"/>
            <a:ext cx="1839918" cy="1100344"/>
          </a:xfrm>
          <a:prstGeom prst="rect">
            <a:avLst/>
          </a:prstGeom>
          <a:noFill/>
          <a:ln>
            <a:noFill/>
          </a:ln>
        </p:spPr>
      </p:pic>
      <p:sp>
        <p:nvSpPr>
          <p:cNvPr id="349" name="Google Shape;349;p41"/>
          <p:cNvSpPr txBox="1"/>
          <p:nvPr/>
        </p:nvSpPr>
        <p:spPr>
          <a:xfrm>
            <a:off x="6992491" y="5243831"/>
            <a:ext cx="1626313"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1" lang="en-US" sz="1800" u="none" cap="none" strike="noStrike">
                <a:solidFill>
                  <a:srgbClr val="000000"/>
                </a:solidFill>
                <a:latin typeface="Calibri"/>
                <a:ea typeface="Calibri"/>
                <a:cs typeface="Calibri"/>
                <a:sym typeface="Calibri"/>
              </a:rPr>
              <a:t>Translate</a:t>
            </a:r>
            <a:r>
              <a:rPr b="0" i="0" lang="en-US" sz="1800" u="none" cap="none" strike="noStrike">
                <a:solidFill>
                  <a:srgbClr val="000000"/>
                </a:solidFill>
                <a:latin typeface="Calibri"/>
                <a:ea typeface="Calibri"/>
                <a:cs typeface="Calibri"/>
                <a:sym typeface="Calibri"/>
              </a:rPr>
              <a:t> Copy</a:t>
            </a:r>
            <a:endParaRPr/>
          </a:p>
        </p:txBody>
      </p:sp>
      <p:sp>
        <p:nvSpPr>
          <p:cNvPr id="350" name="Google Shape;350;p41"/>
          <p:cNvSpPr txBox="1"/>
          <p:nvPr/>
        </p:nvSpPr>
        <p:spPr>
          <a:xfrm>
            <a:off x="333129" y="5243831"/>
            <a:ext cx="1828125" cy="3581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1" lang="en-US" sz="1800" u="none" cap="none" strike="noStrike">
                <a:solidFill>
                  <a:srgbClr val="000000"/>
                </a:solidFill>
                <a:latin typeface="Calibri"/>
                <a:ea typeface="Calibri"/>
                <a:cs typeface="Calibri"/>
                <a:sym typeface="Calibri"/>
              </a:rPr>
              <a:t>Translate</a:t>
            </a:r>
            <a:r>
              <a:rPr b="0" i="0" lang="en-US" sz="1800" u="none" cap="none" strike="noStrike">
                <a:solidFill>
                  <a:srgbClr val="000000"/>
                </a:solidFill>
                <a:latin typeface="Calibri"/>
                <a:ea typeface="Calibri"/>
                <a:cs typeface="Calibri"/>
                <a:sym typeface="Calibri"/>
              </a:rPr>
              <a:t> Branch</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2"/>
          <p:cNvSpPr txBox="1"/>
          <p:nvPr>
            <p:ph type="title"/>
          </p:nvPr>
        </p:nvSpPr>
        <p:spPr>
          <a:xfrm>
            <a:off x="304800" y="-2"/>
            <a:ext cx="5470527" cy="653858"/>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Still a Bit Lost? Never Worry!</a:t>
            </a:r>
            <a:endParaRPr/>
          </a:p>
        </p:txBody>
      </p:sp>
      <p:sp>
        <p:nvSpPr>
          <p:cNvPr id="356" name="Google Shape;356;p42"/>
          <p:cNvSpPr txBox="1"/>
          <p:nvPr/>
        </p:nvSpPr>
        <p:spPr>
          <a:xfrm>
            <a:off x="348694" y="991214"/>
            <a:ext cx="7797573" cy="1785617"/>
          </a:xfrm>
          <a:prstGeom prst="rect">
            <a:avLst/>
          </a:prstGeom>
          <a:noFill/>
          <a:ln>
            <a:noFill/>
          </a:ln>
        </p:spPr>
        <p:txBody>
          <a:bodyPr anchorCtr="0" anchor="t" bIns="45700" lIns="45700" spcFirstLastPara="1" rIns="45700" wrap="square" tIns="45700">
            <a:noAutofit/>
          </a:bodyPr>
          <a:lstStyle/>
          <a:p>
            <a:pPr indent="0" lvl="0" marL="0" marR="0" rtl="0" algn="l">
              <a:lnSpc>
                <a:spcPct val="12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Remember that you will use these concepts every day. </a:t>
            </a:r>
            <a:endParaRPr/>
          </a:p>
          <a:p>
            <a:pPr indent="-180472" lvl="0" marL="180472" marR="0" rtl="0" algn="l">
              <a:lnSpc>
                <a:spcPct val="12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It’s most important that you familiarize yourself with the </a:t>
            </a:r>
            <a:r>
              <a:rPr b="1" i="0" lang="en-US" sz="2000" u="none" cap="none" strike="noStrike">
                <a:solidFill>
                  <a:srgbClr val="000000"/>
                </a:solidFill>
                <a:latin typeface="Calibri"/>
                <a:ea typeface="Calibri"/>
                <a:cs typeface="Calibri"/>
                <a:sym typeface="Calibri"/>
              </a:rPr>
              <a:t>5 basic git commands</a:t>
            </a:r>
            <a:r>
              <a:rPr b="0" i="0" lang="en-US" sz="2000" u="none" cap="none" strike="noStrike">
                <a:solidFill>
                  <a:srgbClr val="000000"/>
                </a:solidFill>
                <a:latin typeface="Calibri"/>
                <a:ea typeface="Calibri"/>
                <a:cs typeface="Calibri"/>
                <a:sym typeface="Calibri"/>
              </a:rPr>
              <a:t>.</a:t>
            </a:r>
            <a:endParaRPr/>
          </a:p>
          <a:p>
            <a:pPr indent="0" lvl="0" marL="0" marR="0" rtl="0" algn="l">
              <a:lnSpc>
                <a:spcPct val="12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If you’re ever in the middle of making changes and want to see what step you’re at, run </a:t>
            </a:r>
            <a:r>
              <a:rPr b="0" i="0" lang="en-US" sz="2000" u="none" cap="none" strike="noStrike">
                <a:solidFill>
                  <a:srgbClr val="000000"/>
                </a:solidFill>
                <a:latin typeface="Lemon"/>
                <a:ea typeface="Lemon"/>
                <a:cs typeface="Lemon"/>
                <a:sym typeface="Lemon"/>
              </a:rPr>
              <a:t>git status</a:t>
            </a:r>
            <a:r>
              <a:rPr b="0" i="0" lang="en-US" sz="2000" u="none" cap="none" strike="noStrike">
                <a:solidFill>
                  <a:srgbClr val="000000"/>
                </a:solidFill>
                <a:latin typeface="Calibri"/>
                <a:ea typeface="Calibri"/>
                <a:cs typeface="Calibri"/>
                <a:sym typeface="Calibri"/>
              </a:rPr>
              <a:t>.</a:t>
            </a:r>
            <a:endParaRPr/>
          </a:p>
        </p:txBody>
      </p:sp>
      <p:pic>
        <p:nvPicPr>
          <p:cNvPr descr="Screen Shot 2019-03-05 at 1.06.19 PM.png" id="357" name="Google Shape;357;p42"/>
          <p:cNvPicPr preferRelativeResize="0"/>
          <p:nvPr/>
        </p:nvPicPr>
        <p:blipFill rotWithShape="1">
          <a:blip r:embed="rId3">
            <a:alphaModFix/>
          </a:blip>
          <a:srcRect b="0" l="0" r="0" t="0"/>
          <a:stretch/>
        </p:blipFill>
        <p:spPr>
          <a:xfrm>
            <a:off x="674247" y="3292171"/>
            <a:ext cx="5879868" cy="25377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3"/>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Still a Bit Lost? Never Worry!</a:t>
            </a:r>
            <a:endParaRPr/>
          </a:p>
        </p:txBody>
      </p:sp>
      <p:pic>
        <p:nvPicPr>
          <p:cNvPr descr="image12.png" id="363" name="Google Shape;363;p43"/>
          <p:cNvPicPr preferRelativeResize="0"/>
          <p:nvPr/>
        </p:nvPicPr>
        <p:blipFill rotWithShape="1">
          <a:blip r:embed="rId3">
            <a:alphaModFix/>
          </a:blip>
          <a:srcRect b="0" l="0" r="0" t="0"/>
          <a:stretch/>
        </p:blipFill>
        <p:spPr>
          <a:xfrm>
            <a:off x="278331" y="966787"/>
            <a:ext cx="4848227" cy="4924427"/>
          </a:xfrm>
          <a:prstGeom prst="rect">
            <a:avLst/>
          </a:prstGeom>
          <a:noFill/>
          <a:ln cap="flat" cmpd="sng" w="9525">
            <a:solidFill>
              <a:srgbClr val="5B9BD5"/>
            </a:solidFill>
            <a:prstDash val="solid"/>
            <a:round/>
            <a:headEnd len="sm" w="sm" type="none"/>
            <a:tailEnd len="sm" w="sm" type="none"/>
          </a:ln>
        </p:spPr>
      </p:pic>
      <p:sp>
        <p:nvSpPr>
          <p:cNvPr id="364" name="Google Shape;364;p43"/>
          <p:cNvSpPr txBox="1"/>
          <p:nvPr/>
        </p:nvSpPr>
        <p:spPr>
          <a:xfrm>
            <a:off x="5257800" y="2514599"/>
            <a:ext cx="3733800" cy="1417458"/>
          </a:xfrm>
          <a:prstGeom prst="rect">
            <a:avLst/>
          </a:prstGeom>
          <a:noFill/>
          <a:ln>
            <a:noFill/>
          </a:ln>
        </p:spPr>
        <p:txBody>
          <a:bodyPr anchorCtr="0" anchor="t" bIns="45700" lIns="45700" spcFirstLastPara="1" rIns="45700"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Follow the handy pdf guide provided to you!</a:t>
            </a:r>
            <a:endParaRPr/>
          </a:p>
          <a:p>
            <a:pPr indent="-171450" lvl="0" marL="28575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Practice a few times on your own before our next class.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304800" y="-3"/>
            <a:ext cx="7476233"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If You’re Still Lost… Here’s Some (Free) Resources</a:t>
            </a:r>
            <a:endParaRPr/>
          </a:p>
        </p:txBody>
      </p:sp>
      <p:sp>
        <p:nvSpPr>
          <p:cNvPr id="370" name="Google Shape;370;p44"/>
          <p:cNvSpPr txBox="1"/>
          <p:nvPr/>
        </p:nvSpPr>
        <p:spPr>
          <a:xfrm>
            <a:off x="3562725" y="5704863"/>
            <a:ext cx="2018550" cy="35065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https://try.github.io/</a:t>
            </a:r>
            <a:endParaRPr/>
          </a:p>
        </p:txBody>
      </p:sp>
      <p:pic>
        <p:nvPicPr>
          <p:cNvPr descr="Screen Shot 2019-03-06 at 2.44.16 PM.png" id="371" name="Google Shape;371;p44"/>
          <p:cNvPicPr preferRelativeResize="0"/>
          <p:nvPr/>
        </p:nvPicPr>
        <p:blipFill rotWithShape="1">
          <a:blip r:embed="rId3">
            <a:alphaModFix/>
          </a:blip>
          <a:srcRect b="0" l="0" r="0" t="0"/>
          <a:stretch/>
        </p:blipFill>
        <p:spPr>
          <a:xfrm>
            <a:off x="0" y="767997"/>
            <a:ext cx="9144000" cy="4822725"/>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9"/>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Where to Get Help</a:t>
            </a:r>
            <a:endParaRPr/>
          </a:p>
        </p:txBody>
      </p:sp>
      <p:sp>
        <p:nvSpPr>
          <p:cNvPr id="56" name="Google Shape;56;p9"/>
          <p:cNvSpPr txBox="1"/>
          <p:nvPr/>
        </p:nvSpPr>
        <p:spPr>
          <a:xfrm>
            <a:off x="196850" y="761997"/>
            <a:ext cx="8947200" cy="5037900"/>
          </a:xfrm>
          <a:prstGeom prst="rect">
            <a:avLst/>
          </a:prstGeom>
          <a:noFill/>
          <a:ln>
            <a:noFill/>
          </a:ln>
        </p:spPr>
        <p:txBody>
          <a:bodyPr anchorCtr="0" anchor="t" bIns="91400" lIns="91400" spcFirstLastPara="1" rIns="91400" wrap="square" tIns="91400">
            <a:noAutofit/>
          </a:bodyPr>
          <a:lstStyle/>
          <a:p>
            <a:pPr indent="-257175" lvl="0" marL="257175" marR="0" rtl="0" algn="l">
              <a:lnSpc>
                <a:spcPct val="100000"/>
              </a:lnSpc>
              <a:spcBef>
                <a:spcPts val="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Practice, Practice, Practice: </a:t>
            </a:r>
            <a:r>
              <a:rPr b="0" i="0" lang="en-US" sz="2200" u="none" cap="none" strike="noStrike">
                <a:solidFill>
                  <a:srgbClr val="000000"/>
                </a:solidFill>
                <a:latin typeface="Arial"/>
                <a:ea typeface="Arial"/>
                <a:cs typeface="Arial"/>
                <a:sym typeface="Arial"/>
              </a:rPr>
              <a:t>Work Individually or in Groups</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Review In Class Material (Exercises and Slides):</a:t>
            </a:r>
            <a:br>
              <a:rPr b="1" i="0" lang="en-US" sz="2200" u="none" cap="none" strike="noStrike">
                <a:solidFill>
                  <a:srgbClr val="000000"/>
                </a:solidFill>
                <a:latin typeface="Arial"/>
                <a:ea typeface="Arial"/>
                <a:cs typeface="Arial"/>
                <a:sym typeface="Arial"/>
              </a:rPr>
            </a:br>
            <a:r>
              <a:rPr lang="en-US" sz="2000" u="sng">
                <a:solidFill>
                  <a:schemeClr val="hlink"/>
                </a:solidFill>
                <a:hlinkClick r:id="rId3"/>
              </a:rPr>
              <a:t>Exercises and Slides</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Re-Watch Class Videos: </a:t>
            </a:r>
            <a:br>
              <a:rPr b="1" i="0" lang="en-US" sz="2200" u="none" cap="none" strike="noStrike">
                <a:solidFill>
                  <a:srgbClr val="000000"/>
                </a:solidFill>
                <a:latin typeface="Arial"/>
                <a:ea typeface="Arial"/>
                <a:cs typeface="Arial"/>
                <a:sym typeface="Arial"/>
              </a:rPr>
            </a:br>
            <a:r>
              <a:rPr lang="en-US" sz="2000" u="sng">
                <a:solidFill>
                  <a:schemeClr val="hlink"/>
                </a:solidFill>
                <a:hlinkClick r:id="rId4"/>
              </a:rPr>
              <a:t>Class Video</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In Class Office Hours: </a:t>
            </a:r>
            <a:r>
              <a:rPr b="0" i="0" lang="en-US" sz="2200" u="none" cap="none" strike="noStrike">
                <a:solidFill>
                  <a:srgbClr val="000000"/>
                </a:solidFill>
                <a:latin typeface="Arial"/>
                <a:ea typeface="Arial"/>
                <a:cs typeface="Arial"/>
                <a:sym typeface="Arial"/>
              </a:rPr>
              <a:t>45 minutes before class, 30 minutes after</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One-on-One Sessions: </a:t>
            </a:r>
            <a:r>
              <a:rPr b="0" i="0" lang="en-US" sz="2200" u="none" cap="none" strike="noStrike">
                <a:solidFill>
                  <a:srgbClr val="000000"/>
                </a:solidFill>
                <a:latin typeface="Arial"/>
                <a:ea typeface="Arial"/>
                <a:cs typeface="Arial"/>
                <a:sym typeface="Arial"/>
              </a:rPr>
              <a:t>By Announcement through SSM</a:t>
            </a:r>
            <a:endParaRPr/>
          </a:p>
          <a:p>
            <a:pPr indent="-117475" lvl="0" marL="257175" marR="0" rtl="0" algn="l">
              <a:lnSpc>
                <a:spcPct val="100000"/>
              </a:lnSpc>
              <a:spcBef>
                <a:spcPts val="50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257175" lvl="0" marL="257175" marR="0" rtl="0" algn="l">
              <a:lnSpc>
                <a:spcPct val="10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Contact Student Success: </a:t>
            </a:r>
            <a:r>
              <a:rPr b="0" i="0" lang="en-US" sz="2200" u="none" cap="none" strike="noStrike">
                <a:solidFill>
                  <a:srgbClr val="000000"/>
                </a:solidFill>
                <a:latin typeface="Arial"/>
                <a:ea typeface="Arial"/>
                <a:cs typeface="Arial"/>
                <a:sym typeface="Arial"/>
              </a:rPr>
              <a:t>Anytime!</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5"/>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FFFFFF"/>
              </a:buClr>
              <a:buSzPts val="4100"/>
              <a:buFont typeface="Arial"/>
              <a:buNone/>
            </a:pPr>
            <a:r>
              <a:rPr i="1" lang="en-US" sz="4100">
                <a:solidFill>
                  <a:srgbClr val="FFFFFF"/>
                </a:solidFill>
              </a:rPr>
              <a:t>HTML Round 2</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304800" y="-3"/>
            <a:ext cx="6858000"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HTML Syntax (Basic)</a:t>
            </a:r>
            <a:endParaRPr/>
          </a:p>
        </p:txBody>
      </p:sp>
      <p:sp>
        <p:nvSpPr>
          <p:cNvPr id="382" name="Google Shape;382;p46"/>
          <p:cNvSpPr/>
          <p:nvPr/>
        </p:nvSpPr>
        <p:spPr>
          <a:xfrm>
            <a:off x="897616" y="2974636"/>
            <a:ext cx="1371606" cy="646317"/>
          </a:xfrm>
          <a:prstGeom prst="rect">
            <a:avLst/>
          </a:prstGeom>
          <a:solidFill>
            <a:srgbClr val="ED7D3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Arial"/>
                <a:ea typeface="Arial"/>
                <a:cs typeface="Arial"/>
                <a:sym typeface="Arial"/>
              </a:rPr>
              <a:t>&lt;h1&gt;</a:t>
            </a:r>
            <a:endParaRPr/>
          </a:p>
        </p:txBody>
      </p:sp>
      <p:sp>
        <p:nvSpPr>
          <p:cNvPr id="383" name="Google Shape;383;p46"/>
          <p:cNvSpPr/>
          <p:nvPr/>
        </p:nvSpPr>
        <p:spPr>
          <a:xfrm>
            <a:off x="2269215" y="2971799"/>
            <a:ext cx="5372106" cy="646317"/>
          </a:xfrm>
          <a:prstGeom prst="rect">
            <a:avLst/>
          </a:prstGeom>
          <a:solidFill>
            <a:srgbClr val="E7E6E6"/>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Arial"/>
                <a:ea typeface="Arial"/>
                <a:cs typeface="Arial"/>
                <a:sym typeface="Arial"/>
              </a:rPr>
              <a:t>This is Mah House</a:t>
            </a:r>
            <a:endParaRPr/>
          </a:p>
        </p:txBody>
      </p:sp>
      <p:sp>
        <p:nvSpPr>
          <p:cNvPr id="384" name="Google Shape;384;p46"/>
          <p:cNvSpPr/>
          <p:nvPr/>
        </p:nvSpPr>
        <p:spPr>
          <a:xfrm>
            <a:off x="6993618" y="2971799"/>
            <a:ext cx="1676403" cy="646317"/>
          </a:xfrm>
          <a:prstGeom prst="rect">
            <a:avLst/>
          </a:prstGeom>
          <a:solidFill>
            <a:srgbClr val="ED7D31"/>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Arial"/>
                <a:ea typeface="Arial"/>
                <a:cs typeface="Arial"/>
                <a:sym typeface="Arial"/>
              </a:rPr>
              <a:t>&lt;/h1&gt;</a:t>
            </a:r>
            <a:endParaRPr/>
          </a:p>
        </p:txBody>
      </p:sp>
      <p:sp>
        <p:nvSpPr>
          <p:cNvPr id="385" name="Google Shape;385;p46"/>
          <p:cNvSpPr txBox="1"/>
          <p:nvPr/>
        </p:nvSpPr>
        <p:spPr>
          <a:xfrm>
            <a:off x="716734" y="4497318"/>
            <a:ext cx="1637439" cy="37522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Opening Tag</a:t>
            </a:r>
            <a:endParaRPr/>
          </a:p>
        </p:txBody>
      </p:sp>
      <p:sp>
        <p:nvSpPr>
          <p:cNvPr id="386" name="Google Shape;386;p46"/>
          <p:cNvSpPr txBox="1"/>
          <p:nvPr/>
        </p:nvSpPr>
        <p:spPr>
          <a:xfrm>
            <a:off x="7106577" y="4497318"/>
            <a:ext cx="1538716" cy="37522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Closing Tag</a:t>
            </a:r>
            <a:endParaRPr/>
          </a:p>
        </p:txBody>
      </p:sp>
      <p:sp>
        <p:nvSpPr>
          <p:cNvPr id="387" name="Google Shape;387;p46"/>
          <p:cNvSpPr txBox="1"/>
          <p:nvPr/>
        </p:nvSpPr>
        <p:spPr>
          <a:xfrm>
            <a:off x="4148832" y="1420478"/>
            <a:ext cx="1134027" cy="37522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Content </a:t>
            </a:r>
            <a:endParaRPr/>
          </a:p>
        </p:txBody>
      </p:sp>
      <p:cxnSp>
        <p:nvCxnSpPr>
          <p:cNvPr id="388" name="Google Shape;388;p46"/>
          <p:cNvCxnSpPr>
            <a:stCxn id="385" idx="0"/>
            <a:endCxn id="382" idx="0"/>
          </p:cNvCxnSpPr>
          <p:nvPr/>
        </p:nvCxnSpPr>
        <p:spPr>
          <a:xfrm flipH="1" rot="10800000">
            <a:off x="1535454" y="2974518"/>
            <a:ext cx="48000" cy="1522800"/>
          </a:xfrm>
          <a:prstGeom prst="straightConnector1">
            <a:avLst/>
          </a:prstGeom>
          <a:noFill/>
          <a:ln cap="flat" cmpd="sng" w="63500">
            <a:solidFill>
              <a:srgbClr val="5B9BD5"/>
            </a:solidFill>
            <a:prstDash val="solid"/>
            <a:miter lim="8000"/>
            <a:headEnd len="sm" w="sm" type="none"/>
            <a:tailEnd len="med" w="med" type="triangle"/>
          </a:ln>
        </p:spPr>
      </p:cxnSp>
      <p:cxnSp>
        <p:nvCxnSpPr>
          <p:cNvPr id="389" name="Google Shape;389;p46"/>
          <p:cNvCxnSpPr/>
          <p:nvPr/>
        </p:nvCxnSpPr>
        <p:spPr>
          <a:xfrm flipH="1" rot="10800000">
            <a:off x="7923562" y="3682522"/>
            <a:ext cx="5" cy="814801"/>
          </a:xfrm>
          <a:prstGeom prst="straightConnector1">
            <a:avLst/>
          </a:prstGeom>
          <a:noFill/>
          <a:ln cap="flat" cmpd="sng" w="63500">
            <a:solidFill>
              <a:srgbClr val="5B9BD5"/>
            </a:solidFill>
            <a:prstDash val="solid"/>
            <a:miter lim="8000"/>
            <a:headEnd len="sm" w="sm" type="none"/>
            <a:tailEnd len="med" w="med" type="triangle"/>
          </a:ln>
        </p:spPr>
      </p:cxnSp>
      <p:cxnSp>
        <p:nvCxnSpPr>
          <p:cNvPr id="390" name="Google Shape;390;p46"/>
          <p:cNvCxnSpPr/>
          <p:nvPr/>
        </p:nvCxnSpPr>
        <p:spPr>
          <a:xfrm>
            <a:off x="4761341" y="1982715"/>
            <a:ext cx="5" cy="989088"/>
          </a:xfrm>
          <a:prstGeom prst="straightConnector1">
            <a:avLst/>
          </a:prstGeom>
          <a:noFill/>
          <a:ln cap="flat" cmpd="sng" w="63500">
            <a:solidFill>
              <a:srgbClr val="5B9BD5"/>
            </a:solidFill>
            <a:prstDash val="solid"/>
            <a:miter lim="8000"/>
            <a:headEnd len="sm" w="sm" type="none"/>
            <a:tailEnd len="med" w="med" type="triangle"/>
          </a:ln>
        </p:spPr>
      </p:cxnSp>
    </p:spTree>
  </p:cSld>
  <p:clrMapOvr>
    <a:masterClrMapping/>
  </p:clrMapOvr>
  <mc:AlternateContent>
    <mc:Choice Requires="p14">
      <p:transition spd="slow" p14:dur="1200">
        <p:fade thruBlk="1"/>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7"/>
          <p:cNvSpPr txBox="1"/>
          <p:nvPr>
            <p:ph type="title"/>
          </p:nvPr>
        </p:nvSpPr>
        <p:spPr>
          <a:xfrm>
            <a:off x="304800" y="-3"/>
            <a:ext cx="6858000"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HTML Syntax (with Attribute)</a:t>
            </a:r>
            <a:endParaRPr/>
          </a:p>
        </p:txBody>
      </p:sp>
      <p:pic>
        <p:nvPicPr>
          <p:cNvPr descr="image14.png" id="396" name="Google Shape;396;p47"/>
          <p:cNvPicPr preferRelativeResize="0"/>
          <p:nvPr/>
        </p:nvPicPr>
        <p:blipFill rotWithShape="1">
          <a:blip r:embed="rId3">
            <a:alphaModFix/>
          </a:blip>
          <a:srcRect b="0" l="0" r="0" t="0"/>
          <a:stretch/>
        </p:blipFill>
        <p:spPr>
          <a:xfrm>
            <a:off x="88600" y="1325999"/>
            <a:ext cx="9251754" cy="4682336"/>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304800" y="-3"/>
            <a:ext cx="6858000"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Tricky Tags (Self-Closing)</a:t>
            </a:r>
            <a:endParaRPr/>
          </a:p>
        </p:txBody>
      </p:sp>
      <p:pic>
        <p:nvPicPr>
          <p:cNvPr descr="image15.png" id="402" name="Google Shape;402;p48"/>
          <p:cNvPicPr preferRelativeResize="0"/>
          <p:nvPr/>
        </p:nvPicPr>
        <p:blipFill rotWithShape="1">
          <a:blip r:embed="rId3">
            <a:alphaModFix/>
          </a:blip>
          <a:srcRect b="0" l="0" r="0" t="0"/>
          <a:stretch/>
        </p:blipFill>
        <p:spPr>
          <a:xfrm>
            <a:off x="729072" y="1439590"/>
            <a:ext cx="7907199" cy="3718882"/>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9"/>
          <p:cNvSpPr txBox="1"/>
          <p:nvPr>
            <p:ph type="title"/>
          </p:nvPr>
        </p:nvSpPr>
        <p:spPr>
          <a:xfrm>
            <a:off x="304800" y="-3"/>
            <a:ext cx="6858000"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Important Common Tags</a:t>
            </a:r>
            <a:endParaRPr/>
          </a:p>
        </p:txBody>
      </p:sp>
      <p:sp>
        <p:nvSpPr>
          <p:cNvPr id="408" name="Google Shape;408;p49"/>
          <p:cNvSpPr txBox="1"/>
          <p:nvPr/>
        </p:nvSpPr>
        <p:spPr>
          <a:xfrm>
            <a:off x="457199" y="783748"/>
            <a:ext cx="8782009" cy="4652623"/>
          </a:xfrm>
          <a:prstGeom prst="rect">
            <a:avLst/>
          </a:prstGeom>
          <a:noFill/>
          <a:ln>
            <a:noFill/>
          </a:ln>
        </p:spPr>
        <p:txBody>
          <a:bodyPr anchorCtr="0" anchor="t" bIns="45700" lIns="45700" spcFirstLastPara="1" rIns="45700" wrap="square" tIns="45700">
            <a:noAutofit/>
          </a:bodyPr>
          <a:lstStyle/>
          <a:p>
            <a:pPr indent="0" lvl="0" marL="0" marR="0" rtl="0" algn="l">
              <a:lnSpc>
                <a:spcPct val="8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Headings:</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&lt;h1&gt; &lt;/h1&gt; </a:t>
            </a:r>
            <a:r>
              <a:rPr b="0" i="0" lang="en-US" sz="1800" u="none" cap="none" strike="noStrike">
                <a:solidFill>
                  <a:srgbClr val="000000"/>
                </a:solidFill>
                <a:latin typeface="Arial"/>
                <a:ea typeface="Arial"/>
                <a:cs typeface="Arial"/>
                <a:sym typeface="Arial"/>
              </a:rPr>
              <a:t>- Heading 1 (Largest Heading)</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&lt;h2&gt; &lt;/h2&gt; </a:t>
            </a:r>
            <a:r>
              <a:rPr b="0" i="0" lang="en-US" sz="1800" u="none" cap="none" strike="noStrike">
                <a:solidFill>
                  <a:srgbClr val="000000"/>
                </a:solidFill>
                <a:latin typeface="Arial"/>
                <a:ea typeface="Arial"/>
                <a:cs typeface="Arial"/>
                <a:sym typeface="Arial"/>
              </a:rPr>
              <a:t>- Heading 2 (Next Largest Heading)</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&lt;h3&gt; &lt;/h3&gt; </a:t>
            </a:r>
            <a:r>
              <a:rPr b="0" i="0" lang="en-US" sz="1800" u="none" cap="none" strike="noStrike">
                <a:solidFill>
                  <a:srgbClr val="000000"/>
                </a:solidFill>
                <a:latin typeface="Arial"/>
                <a:ea typeface="Arial"/>
                <a:cs typeface="Arial"/>
                <a:sym typeface="Arial"/>
              </a:rPr>
              <a:t>- Heading 3 </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a:t>
            </a:r>
            <a:endParaRPr b="0" i="0" sz="2000" u="none" cap="none" strike="noStrike">
              <a:solidFill>
                <a:srgbClr val="000000"/>
              </a:solidFill>
              <a:latin typeface="Calibri"/>
              <a:ea typeface="Calibri"/>
              <a:cs typeface="Calibri"/>
              <a:sym typeface="Calibri"/>
            </a:endParaRPr>
          </a:p>
          <a:p>
            <a:pPr indent="0" lvl="0" marL="0" marR="0" rtl="0" algn="l">
              <a:lnSpc>
                <a:spcPct val="80000"/>
              </a:lnSpc>
              <a:spcBef>
                <a:spcPts val="40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80000"/>
              </a:lnSpc>
              <a:spcBef>
                <a:spcPts val="40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Containers:</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&lt;html&gt; &lt;/html&gt; </a:t>
            </a:r>
            <a:r>
              <a:rPr b="0" i="0" lang="en-US" sz="1800" u="none" cap="none" strike="noStrike">
                <a:solidFill>
                  <a:srgbClr val="000000"/>
                </a:solidFill>
                <a:latin typeface="Arial"/>
                <a:ea typeface="Arial"/>
                <a:cs typeface="Arial"/>
                <a:sym typeface="Arial"/>
              </a:rPr>
              <a:t>- Wraps the entire page</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&lt;head&gt; &lt;/head&gt;</a:t>
            </a:r>
            <a:r>
              <a:rPr b="0" i="0" lang="en-US" sz="1800" u="none" cap="none" strike="noStrike">
                <a:solidFill>
                  <a:srgbClr val="000000"/>
                </a:solidFill>
                <a:latin typeface="Arial"/>
                <a:ea typeface="Arial"/>
                <a:cs typeface="Arial"/>
                <a:sym typeface="Arial"/>
              </a:rPr>
              <a:t> - Wraps the header of the page</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&lt;body&gt; &lt;/body&gt; </a:t>
            </a:r>
            <a:r>
              <a:rPr b="0" i="0" lang="en-US" sz="1800" u="none" cap="none" strike="noStrike">
                <a:solidFill>
                  <a:srgbClr val="000000"/>
                </a:solidFill>
                <a:latin typeface="Arial"/>
                <a:ea typeface="Arial"/>
                <a:cs typeface="Arial"/>
                <a:sym typeface="Arial"/>
              </a:rPr>
              <a:t>- Wraps the main content </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&lt;div&gt; &lt;/div&gt; </a:t>
            </a:r>
            <a:r>
              <a:rPr b="0" i="0" lang="en-US" sz="1800" u="none" cap="none" strike="noStrike">
                <a:solidFill>
                  <a:srgbClr val="000000"/>
                </a:solidFill>
                <a:latin typeface="Arial"/>
                <a:ea typeface="Arial"/>
                <a:cs typeface="Arial"/>
                <a:sym typeface="Arial"/>
              </a:rPr>
              <a:t>- Logical Container *** </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&lt;p&gt; &lt;/p&gt; </a:t>
            </a:r>
            <a:r>
              <a:rPr b="0" i="0" lang="en-US" sz="1800" u="none" cap="none" strike="noStrike">
                <a:solidFill>
                  <a:srgbClr val="000000"/>
                </a:solidFill>
                <a:latin typeface="Arial"/>
                <a:ea typeface="Arial"/>
                <a:cs typeface="Arial"/>
                <a:sym typeface="Arial"/>
              </a:rPr>
              <a:t>- Wraps individual Paragraphs </a:t>
            </a:r>
            <a:endParaRPr b="0" i="0" sz="2000" u="none" cap="none" strike="noStrike">
              <a:solidFill>
                <a:srgbClr val="000000"/>
              </a:solidFill>
              <a:latin typeface="Calibri"/>
              <a:ea typeface="Calibri"/>
              <a:cs typeface="Calibri"/>
              <a:sym typeface="Calibri"/>
            </a:endParaRPr>
          </a:p>
          <a:p>
            <a:pPr indent="-130175" lvl="0" marL="257175" marR="0" rtl="0" algn="l">
              <a:lnSpc>
                <a:spcPct val="80000"/>
              </a:lnSpc>
              <a:spcBef>
                <a:spcPts val="40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80000"/>
              </a:lnSpc>
              <a:spcBef>
                <a:spcPts val="40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rPr>
              <a:t>Others:</a:t>
            </a:r>
            <a:endParaRPr b="0" i="0" sz="20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&lt;strong&gt; </a:t>
            </a:r>
            <a:r>
              <a:rPr b="0" i="0" lang="en-US" sz="1800" u="none" cap="none" strike="noStrike">
                <a:solidFill>
                  <a:srgbClr val="000000"/>
                </a:solidFill>
                <a:latin typeface="Arial"/>
                <a:ea typeface="Arial"/>
                <a:cs typeface="Arial"/>
                <a:sym typeface="Arial"/>
              </a:rPr>
              <a:t>(bold), </a:t>
            </a:r>
            <a:r>
              <a:rPr b="1" i="0" lang="en-US" sz="1800" u="none" cap="none" strike="noStrike">
                <a:solidFill>
                  <a:srgbClr val="000000"/>
                </a:solidFill>
                <a:latin typeface="Arial"/>
                <a:ea typeface="Arial"/>
                <a:cs typeface="Arial"/>
                <a:sym typeface="Arial"/>
              </a:rPr>
              <a:t>&lt;em&gt; </a:t>
            </a:r>
            <a:r>
              <a:rPr b="0" i="0" lang="en-US" sz="1800" u="none" cap="none" strike="noStrike">
                <a:solidFill>
                  <a:srgbClr val="000000"/>
                </a:solidFill>
                <a:latin typeface="Arial"/>
                <a:ea typeface="Arial"/>
                <a:cs typeface="Arial"/>
                <a:sym typeface="Arial"/>
              </a:rPr>
              <a:t>(emphasis)</a:t>
            </a:r>
            <a:endParaRPr b="0" i="0" sz="2200" u="none" cap="none" strike="noStrike">
              <a:solidFill>
                <a:srgbClr val="000000"/>
              </a:solidFill>
              <a:latin typeface="Calibri"/>
              <a:ea typeface="Calibri"/>
              <a:cs typeface="Calibri"/>
              <a:sym typeface="Calibri"/>
            </a:endParaRPr>
          </a:p>
          <a:p>
            <a:pPr indent="-257175" lvl="0" marL="257175" marR="0" rtl="0" algn="l">
              <a:lnSpc>
                <a:spcPct val="80000"/>
              </a:lnSpc>
              <a:spcBef>
                <a:spcPts val="4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&lt;img&gt; </a:t>
            </a:r>
            <a:r>
              <a:rPr b="0" i="0" lang="en-US" sz="1800" u="none" cap="none" strike="noStrike">
                <a:solidFill>
                  <a:srgbClr val="000000"/>
                </a:solidFill>
                <a:latin typeface="Arial"/>
                <a:ea typeface="Arial"/>
                <a:cs typeface="Arial"/>
                <a:sym typeface="Arial"/>
              </a:rPr>
              <a:t>(images)</a:t>
            </a:r>
            <a:r>
              <a:rPr b="1" i="0" lang="en-US" sz="1800" u="none" cap="none" strike="noStrike">
                <a:solidFill>
                  <a:srgbClr val="000000"/>
                </a:solidFill>
                <a:latin typeface="Arial"/>
                <a:ea typeface="Arial"/>
                <a:cs typeface="Arial"/>
                <a:sym typeface="Arial"/>
              </a:rPr>
              <a:t>, &lt;a href&gt; </a:t>
            </a:r>
            <a:r>
              <a:rPr b="0" i="0" lang="en-US" sz="1800" u="none" cap="none" strike="noStrike">
                <a:solidFill>
                  <a:srgbClr val="000000"/>
                </a:solidFill>
                <a:latin typeface="Arial"/>
                <a:ea typeface="Arial"/>
                <a:cs typeface="Arial"/>
                <a:sym typeface="Arial"/>
              </a:rPr>
              <a:t>(links)</a:t>
            </a:r>
            <a:r>
              <a:rPr b="1" i="0" lang="en-US" sz="1800" u="none" cap="none" strike="noStrike">
                <a:solidFill>
                  <a:srgbClr val="000000"/>
                </a:solidFill>
                <a:latin typeface="Arial"/>
                <a:ea typeface="Arial"/>
                <a:cs typeface="Arial"/>
                <a:sym typeface="Arial"/>
              </a:rPr>
              <a:t>, &lt;li&gt; </a:t>
            </a:r>
            <a:r>
              <a:rPr b="0" i="0" lang="en-US" sz="1800" u="none" cap="none" strike="noStrike">
                <a:solidFill>
                  <a:srgbClr val="000000"/>
                </a:solidFill>
                <a:latin typeface="Arial"/>
                <a:ea typeface="Arial"/>
                <a:cs typeface="Arial"/>
                <a:sym typeface="Arial"/>
              </a:rPr>
              <a:t>(list items)</a:t>
            </a:r>
            <a:r>
              <a:rPr b="1" i="0" lang="en-US" sz="1800" u="none" cap="none" strike="noStrike">
                <a:solidFill>
                  <a:srgbClr val="000000"/>
                </a:solidFill>
                <a:latin typeface="Arial"/>
                <a:ea typeface="Arial"/>
                <a:cs typeface="Arial"/>
                <a:sym typeface="Arial"/>
              </a:rPr>
              <a:t> , &lt;title&gt;</a:t>
            </a:r>
            <a:r>
              <a:rPr b="0" i="0" lang="en-US" sz="1800" u="none" cap="none" strike="noStrike">
                <a:solidFill>
                  <a:srgbClr val="000000"/>
                </a:solidFill>
                <a:latin typeface="Arial"/>
                <a:ea typeface="Arial"/>
                <a:cs typeface="Arial"/>
                <a:sym typeface="Arial"/>
              </a:rPr>
              <a:t> (title), </a:t>
            </a:r>
            <a:br>
              <a:rPr b="0" i="0" lang="en-US" sz="1800" u="none" cap="none" strike="noStrike">
                <a:solidFill>
                  <a:srgbClr val="000000"/>
                </a:solidFill>
                <a:latin typeface="Arial"/>
                <a:ea typeface="Arial"/>
                <a:cs typeface="Arial"/>
                <a:sym typeface="Arial"/>
              </a:rPr>
            </a:br>
            <a:r>
              <a:rPr b="1" i="0" lang="en-US" sz="1800" u="none" cap="none" strike="noStrike">
                <a:solidFill>
                  <a:srgbClr val="000000"/>
                </a:solidFill>
                <a:latin typeface="Arial"/>
                <a:ea typeface="Arial"/>
                <a:cs typeface="Arial"/>
                <a:sym typeface="Arial"/>
              </a:rPr>
              <a:t>&lt;br&gt;</a:t>
            </a:r>
            <a:r>
              <a:rPr b="0" i="0" lang="en-US" sz="1800" u="none" cap="none" strike="noStrike">
                <a:solidFill>
                  <a:srgbClr val="000000"/>
                </a:solidFill>
                <a:latin typeface="Arial"/>
                <a:ea typeface="Arial"/>
                <a:cs typeface="Arial"/>
                <a:sym typeface="Arial"/>
              </a:rPr>
              <a:t> (line break), </a:t>
            </a:r>
            <a:r>
              <a:rPr b="1" i="0" lang="en-US" sz="1800" u="none" cap="none" strike="noStrike">
                <a:solidFill>
                  <a:srgbClr val="000000"/>
                </a:solidFill>
                <a:latin typeface="Arial"/>
                <a:ea typeface="Arial"/>
                <a:cs typeface="Arial"/>
                <a:sym typeface="Arial"/>
              </a:rPr>
              <a:t>&lt;table&gt; </a:t>
            </a:r>
            <a:r>
              <a:rPr b="0" i="0" lang="en-US" sz="1800" u="none" cap="none" strike="noStrike">
                <a:solidFill>
                  <a:srgbClr val="000000"/>
                </a:solidFill>
                <a:latin typeface="Arial"/>
                <a:ea typeface="Arial"/>
                <a:cs typeface="Arial"/>
                <a:sym typeface="Arial"/>
              </a:rPr>
              <a:t>(tables), </a:t>
            </a:r>
            <a:r>
              <a:rPr b="1" i="0" lang="en-US" sz="1800" u="none" cap="none" strike="noStrike">
                <a:solidFill>
                  <a:srgbClr val="000000"/>
                </a:solidFill>
                <a:latin typeface="Arial"/>
                <a:ea typeface="Arial"/>
                <a:cs typeface="Arial"/>
                <a:sym typeface="Arial"/>
              </a:rPr>
              <a:t>&lt;!-- --&gt;</a:t>
            </a:r>
            <a:r>
              <a:rPr b="0" i="0" lang="en-US" sz="1800" u="none" cap="none" strike="noStrike">
                <a:solidFill>
                  <a:srgbClr val="000000"/>
                </a:solidFill>
                <a:latin typeface="Arial"/>
                <a:ea typeface="Arial"/>
                <a:cs typeface="Arial"/>
                <a:sym typeface="Arial"/>
              </a:rPr>
              <a:t> (comments)</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304800" y="-3"/>
            <a:ext cx="6858000"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Less Common Tags</a:t>
            </a:r>
            <a:endParaRPr/>
          </a:p>
        </p:txBody>
      </p:sp>
      <p:sp>
        <p:nvSpPr>
          <p:cNvPr id="414" name="Google Shape;414;p50"/>
          <p:cNvSpPr txBox="1"/>
          <p:nvPr/>
        </p:nvSpPr>
        <p:spPr>
          <a:xfrm>
            <a:off x="457199" y="783751"/>
            <a:ext cx="8782009" cy="4363030"/>
          </a:xfrm>
          <a:prstGeom prst="rect">
            <a:avLst/>
          </a:prstGeom>
          <a:noFill/>
          <a:ln>
            <a:noFill/>
          </a:ln>
        </p:spPr>
        <p:txBody>
          <a:bodyPr anchorCtr="0" anchor="t" bIns="45700" lIns="45700" spcFirstLastPara="1" rIns="45700" wrap="square" tIns="45700">
            <a:noAutofit/>
          </a:bodyPr>
          <a:lstStyle/>
          <a:p>
            <a:pPr indent="-254601" lvl="0" marL="254601" marR="0" rtl="0" algn="l">
              <a:lnSpc>
                <a:spcPct val="100000"/>
              </a:lnSpc>
              <a:spcBef>
                <a:spcPts val="0"/>
              </a:spcBef>
              <a:spcAft>
                <a:spcPts val="0"/>
              </a:spcAft>
              <a:buClr>
                <a:srgbClr val="000000"/>
              </a:buClr>
              <a:buSzPts val="1900"/>
              <a:buFont typeface="Arial"/>
              <a:buChar char="•"/>
            </a:pPr>
            <a:r>
              <a:rPr b="1" i="0" lang="en-US" sz="1900" u="none" cap="none" strike="noStrike">
                <a:solidFill>
                  <a:srgbClr val="000000"/>
                </a:solidFill>
                <a:latin typeface="Arial"/>
                <a:ea typeface="Arial"/>
                <a:cs typeface="Arial"/>
                <a:sym typeface="Arial"/>
              </a:rPr>
              <a:t>All HTML Tags are listed here: </a:t>
            </a:r>
            <a:r>
              <a:rPr b="0" i="0" lang="en-US" sz="1900" u="sng" cap="none" strike="noStrike">
                <a:solidFill>
                  <a:schemeClr val="hlink"/>
                </a:solidFill>
                <a:latin typeface="Arial"/>
                <a:ea typeface="Arial"/>
                <a:cs typeface="Arial"/>
                <a:sym typeface="Arial"/>
                <a:hlinkClick r:id="rId3"/>
              </a:rPr>
              <a:t>http://www.w3schools.com/tags/</a:t>
            </a:r>
            <a:endParaRPr/>
          </a:p>
          <a:p>
            <a:pPr indent="0" lvl="0" marL="0" marR="0" rtl="0" algn="l">
              <a:lnSpc>
                <a:spcPct val="100000"/>
              </a:lnSpc>
              <a:spcBef>
                <a:spcPts val="500"/>
              </a:spcBef>
              <a:spcAft>
                <a:spcPts val="0"/>
              </a:spcAft>
              <a:buClr>
                <a:srgbClr val="0000FF"/>
              </a:buClr>
              <a:buSzPts val="1900"/>
              <a:buFont typeface="Arial"/>
              <a:buNone/>
            </a:pPr>
            <a:r>
              <a:t/>
            </a:r>
            <a:endParaRPr b="0" i="0" sz="1900" u="sng" cap="none" strike="noStrike">
              <a:solidFill>
                <a:schemeClr val="hlink"/>
              </a:solidFill>
              <a:latin typeface="Arial"/>
              <a:ea typeface="Arial"/>
              <a:cs typeface="Arial"/>
              <a:sym typeface="Arial"/>
              <a:hlinkClick r:id="rId4"/>
            </a:endParaRPr>
          </a:p>
          <a:p>
            <a:pPr indent="-254601" lvl="0" marL="254601"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Don’t try to memorize them! Simply refer back to documentation as needed. </a:t>
            </a:r>
            <a:endParaRPr b="0" i="0" sz="2300" u="none" cap="none" strike="noStrike">
              <a:solidFill>
                <a:srgbClr val="000000"/>
              </a:solidFill>
              <a:latin typeface="Calibri"/>
              <a:ea typeface="Calibri"/>
              <a:cs typeface="Calibri"/>
              <a:sym typeface="Calibri"/>
            </a:endParaRPr>
          </a:p>
          <a:p>
            <a:pPr indent="-108551" lvl="0" marL="254601" marR="0" rtl="0" algn="l">
              <a:lnSpc>
                <a:spcPct val="100000"/>
              </a:lnSpc>
              <a:spcBef>
                <a:spcPts val="50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a:p>
            <a:pPr indent="-254601" lvl="0" marL="254601"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Other tags:</a:t>
            </a:r>
            <a:endParaRPr b="0" i="0" sz="2300" u="none" cap="none" strike="noStrike">
              <a:solidFill>
                <a:srgbClr val="000000"/>
              </a:solidFill>
              <a:latin typeface="Calibri"/>
              <a:ea typeface="Calibri"/>
              <a:cs typeface="Calibri"/>
              <a:sym typeface="Calibri"/>
            </a:endParaRPr>
          </a:p>
          <a:p>
            <a:pPr indent="-212169" lvl="1" marL="551640"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&lt;video&gt; for Videos</a:t>
            </a:r>
            <a:endParaRPr b="0" i="0" sz="2000" u="none" cap="none" strike="noStrike">
              <a:solidFill>
                <a:srgbClr val="000000"/>
              </a:solidFill>
              <a:latin typeface="Calibri"/>
              <a:ea typeface="Calibri"/>
              <a:cs typeface="Calibri"/>
              <a:sym typeface="Calibri"/>
            </a:endParaRPr>
          </a:p>
          <a:p>
            <a:pPr indent="-212169" lvl="1" marL="551640"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&lt;audio&gt; for Audio files</a:t>
            </a:r>
            <a:endParaRPr b="0" i="0" sz="2000" u="none" cap="none" strike="noStrike">
              <a:solidFill>
                <a:srgbClr val="000000"/>
              </a:solidFill>
              <a:latin typeface="Calibri"/>
              <a:ea typeface="Calibri"/>
              <a:cs typeface="Calibri"/>
              <a:sym typeface="Calibri"/>
            </a:endParaRPr>
          </a:p>
          <a:p>
            <a:pPr indent="-212169" lvl="1" marL="551640"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&lt;embed&gt; for Embedded files</a:t>
            </a:r>
            <a:endParaRPr b="0" i="0" sz="2000" u="none" cap="none" strike="noStrike">
              <a:solidFill>
                <a:srgbClr val="000000"/>
              </a:solidFill>
              <a:latin typeface="Calibri"/>
              <a:ea typeface="Calibri"/>
              <a:cs typeface="Calibri"/>
              <a:sym typeface="Calibri"/>
            </a:endParaRPr>
          </a:p>
          <a:p>
            <a:pPr indent="-212169" lvl="1" marL="551640"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&lt;code&gt; for including computer code</a:t>
            </a:r>
            <a:endParaRPr b="0" i="0" sz="2000" u="none" cap="none" strike="noStrike">
              <a:solidFill>
                <a:srgbClr val="000000"/>
              </a:solidFill>
              <a:latin typeface="Calibri"/>
              <a:ea typeface="Calibri"/>
              <a:cs typeface="Calibri"/>
              <a:sym typeface="Calibri"/>
            </a:endParaRPr>
          </a:p>
          <a:p>
            <a:pPr indent="-212169" lvl="1" marL="551640"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&lt;header&gt; for headers</a:t>
            </a:r>
            <a:endParaRPr b="0" i="0" sz="2000" u="none" cap="none" strike="noStrike">
              <a:solidFill>
                <a:srgbClr val="000000"/>
              </a:solidFill>
              <a:latin typeface="Calibri"/>
              <a:ea typeface="Calibri"/>
              <a:cs typeface="Calibri"/>
              <a:sym typeface="Calibri"/>
            </a:endParaRPr>
          </a:p>
          <a:p>
            <a:pPr indent="-212169" lvl="1" marL="551640"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&lt;nav&gt; for navigation bars</a:t>
            </a:r>
            <a:endParaRPr b="0" i="0" sz="2000" u="none" cap="none" strike="noStrike">
              <a:solidFill>
                <a:srgbClr val="000000"/>
              </a:solidFill>
              <a:latin typeface="Calibri"/>
              <a:ea typeface="Calibri"/>
              <a:cs typeface="Calibri"/>
              <a:sym typeface="Calibri"/>
            </a:endParaRPr>
          </a:p>
          <a:p>
            <a:pPr indent="-212169" lvl="1" marL="551640" marR="0" rtl="0" algn="l">
              <a:lnSpc>
                <a:spcPct val="100000"/>
              </a:lnSpc>
              <a:spcBef>
                <a:spcPts val="400"/>
              </a:spcBef>
              <a:spcAft>
                <a:spcPts val="0"/>
              </a:spcAft>
              <a:buClr>
                <a:srgbClr val="000000"/>
              </a:buClr>
              <a:buSzPts val="1900"/>
              <a:buFont typeface="Arial"/>
              <a:buChar char="–"/>
            </a:pPr>
            <a:r>
              <a:rPr b="0" i="0" lang="en-US" sz="1900" u="none" cap="none" strike="noStrike">
                <a:solidFill>
                  <a:srgbClr val="000000"/>
                </a:solidFill>
                <a:latin typeface="Arial"/>
                <a:ea typeface="Arial"/>
                <a:cs typeface="Arial"/>
                <a:sym typeface="Arial"/>
              </a:rPr>
              <a:t>&lt;footer&gt; for footers </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304800" y="-3"/>
            <a:ext cx="6858000"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HTML for Forms</a:t>
            </a:r>
            <a:endParaRPr/>
          </a:p>
        </p:txBody>
      </p:sp>
      <p:sp>
        <p:nvSpPr>
          <p:cNvPr id="420" name="Google Shape;420;p51"/>
          <p:cNvSpPr txBox="1"/>
          <p:nvPr/>
        </p:nvSpPr>
        <p:spPr>
          <a:xfrm>
            <a:off x="457199" y="783751"/>
            <a:ext cx="8782009" cy="4349499"/>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2200"/>
              <a:buFont typeface="Arial"/>
              <a:buNone/>
            </a:pPr>
            <a:r>
              <a:rPr b="1" i="0" lang="en-US" sz="2200" u="sng" cap="none" strike="noStrike">
                <a:solidFill>
                  <a:srgbClr val="000000"/>
                </a:solidFill>
                <a:latin typeface="Arial"/>
                <a:ea typeface="Arial"/>
                <a:cs typeface="Arial"/>
                <a:sym typeface="Arial"/>
              </a:rPr>
              <a:t>Common UI (User Interface) Form Elements:</a:t>
            </a:r>
            <a:endParaRPr b="0" i="0" sz="2400" u="none" cap="none" strike="noStrike">
              <a:solidFill>
                <a:srgbClr val="000000"/>
              </a:solidFill>
              <a:latin typeface="Calibri"/>
              <a:ea typeface="Calibri"/>
              <a:cs typeface="Calibri"/>
              <a:sym typeface="Calibri"/>
            </a:endParaRPr>
          </a:p>
          <a:p>
            <a:pPr indent="0" lvl="0" marL="0" marR="0" rtl="0" algn="l">
              <a:lnSpc>
                <a:spcPct val="9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9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&lt;form&gt; </a:t>
            </a:r>
            <a:r>
              <a:rPr b="0" i="0" lang="en-US" sz="2200" u="none" cap="none" strike="noStrike">
                <a:solidFill>
                  <a:srgbClr val="000000"/>
                </a:solidFill>
                <a:latin typeface="Arial"/>
                <a:ea typeface="Arial"/>
                <a:cs typeface="Arial"/>
                <a:sym typeface="Arial"/>
              </a:rPr>
              <a:t>- Creates a form section in HTML</a:t>
            </a:r>
            <a:endParaRPr b="0" i="0" sz="2400" u="none" cap="none" strike="noStrike">
              <a:solidFill>
                <a:srgbClr val="000000"/>
              </a:solidFill>
              <a:latin typeface="Calibri"/>
              <a:ea typeface="Calibri"/>
              <a:cs typeface="Calibri"/>
              <a:sym typeface="Calibri"/>
            </a:endParaRPr>
          </a:p>
          <a:p>
            <a:pPr indent="-104775" lvl="0" marL="257175" marR="0" rtl="0" algn="l">
              <a:lnSpc>
                <a:spcPct val="9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9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&lt;input&gt; </a:t>
            </a:r>
            <a:r>
              <a:rPr b="0" i="0" lang="en-US" sz="2200" u="none" cap="none" strike="noStrike">
                <a:solidFill>
                  <a:srgbClr val="000000"/>
                </a:solidFill>
                <a:latin typeface="Arial"/>
                <a:ea typeface="Arial"/>
                <a:cs typeface="Arial"/>
                <a:sym typeface="Arial"/>
              </a:rPr>
              <a:t>- Input boxes</a:t>
            </a:r>
            <a:endParaRPr b="0" i="0" sz="2400" u="none" cap="none" strike="noStrike">
              <a:solidFill>
                <a:srgbClr val="000000"/>
              </a:solidFill>
              <a:latin typeface="Calibri"/>
              <a:ea typeface="Calibri"/>
              <a:cs typeface="Calibri"/>
              <a:sym typeface="Calibri"/>
            </a:endParaRPr>
          </a:p>
          <a:p>
            <a:pPr indent="-104775" lvl="0" marL="257175" marR="0" rtl="0" algn="l">
              <a:lnSpc>
                <a:spcPct val="9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9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&lt;label&gt; </a:t>
            </a:r>
            <a:r>
              <a:rPr b="0" i="0" lang="en-US" sz="2200" u="none" cap="none" strike="noStrike">
                <a:solidFill>
                  <a:srgbClr val="000000"/>
                </a:solidFill>
                <a:latin typeface="Arial"/>
                <a:ea typeface="Arial"/>
                <a:cs typeface="Arial"/>
                <a:sym typeface="Arial"/>
              </a:rPr>
              <a:t>- Labels for boxes</a:t>
            </a:r>
            <a:endParaRPr b="0" i="0" sz="2400" u="none" cap="none" strike="noStrike">
              <a:solidFill>
                <a:srgbClr val="000000"/>
              </a:solidFill>
              <a:latin typeface="Calibri"/>
              <a:ea typeface="Calibri"/>
              <a:cs typeface="Calibri"/>
              <a:sym typeface="Calibri"/>
            </a:endParaRPr>
          </a:p>
          <a:p>
            <a:pPr indent="-104775" lvl="0" marL="257175" marR="0" rtl="0" algn="l">
              <a:lnSpc>
                <a:spcPct val="9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9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&lt;button&gt; </a:t>
            </a:r>
            <a:r>
              <a:rPr b="0" i="0" lang="en-US" sz="2200" u="none" cap="none" strike="noStrike">
                <a:solidFill>
                  <a:srgbClr val="000000"/>
                </a:solidFill>
                <a:latin typeface="Arial"/>
                <a:ea typeface="Arial"/>
                <a:cs typeface="Arial"/>
                <a:sym typeface="Arial"/>
              </a:rPr>
              <a:t>- Button</a:t>
            </a:r>
            <a:endParaRPr b="0" i="0" sz="2400" u="none" cap="none" strike="noStrike">
              <a:solidFill>
                <a:srgbClr val="000000"/>
              </a:solidFill>
              <a:latin typeface="Calibri"/>
              <a:ea typeface="Calibri"/>
              <a:cs typeface="Calibri"/>
              <a:sym typeface="Calibri"/>
            </a:endParaRPr>
          </a:p>
          <a:p>
            <a:pPr indent="-104775" lvl="0" marL="257175" marR="0" rtl="0" algn="l">
              <a:lnSpc>
                <a:spcPct val="9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9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&lt;textarea&gt; </a:t>
            </a:r>
            <a:r>
              <a:rPr b="0" i="0" lang="en-US" sz="2200" u="none" cap="none" strike="noStrike">
                <a:solidFill>
                  <a:srgbClr val="000000"/>
                </a:solidFill>
                <a:latin typeface="Arial"/>
                <a:ea typeface="Arial"/>
                <a:cs typeface="Arial"/>
                <a:sym typeface="Arial"/>
              </a:rPr>
              <a:t>- Large textbox</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304800" y="-3"/>
            <a:ext cx="6858000"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HTML for Forms</a:t>
            </a:r>
            <a:endParaRPr/>
          </a:p>
        </p:txBody>
      </p:sp>
      <p:pic>
        <p:nvPicPr>
          <p:cNvPr descr="image16.png" id="426" name="Google Shape;426;p52"/>
          <p:cNvPicPr preferRelativeResize="0"/>
          <p:nvPr/>
        </p:nvPicPr>
        <p:blipFill rotWithShape="1">
          <a:blip r:embed="rId3">
            <a:alphaModFix/>
          </a:blip>
          <a:srcRect b="0" l="0" r="0" t="0"/>
          <a:stretch/>
        </p:blipFill>
        <p:spPr>
          <a:xfrm>
            <a:off x="2057400" y="867716"/>
            <a:ext cx="6429375" cy="3514727"/>
          </a:xfrm>
          <a:prstGeom prst="rect">
            <a:avLst/>
          </a:prstGeom>
          <a:noFill/>
          <a:ln cap="flat" cmpd="sng" w="9525">
            <a:solidFill>
              <a:srgbClr val="333F50"/>
            </a:solidFill>
            <a:prstDash val="solid"/>
            <a:round/>
            <a:headEnd len="sm" w="sm" type="none"/>
            <a:tailEnd len="sm" w="sm" type="none"/>
          </a:ln>
        </p:spPr>
      </p:pic>
      <p:pic>
        <p:nvPicPr>
          <p:cNvPr descr="image17.png" id="427" name="Google Shape;427;p52"/>
          <p:cNvPicPr preferRelativeResize="0"/>
          <p:nvPr/>
        </p:nvPicPr>
        <p:blipFill rotWithShape="1">
          <a:blip r:embed="rId4">
            <a:alphaModFix/>
          </a:blip>
          <a:srcRect b="0" l="0" r="0" t="0"/>
          <a:stretch/>
        </p:blipFill>
        <p:spPr>
          <a:xfrm>
            <a:off x="2057400" y="4615338"/>
            <a:ext cx="4333875" cy="1562105"/>
          </a:xfrm>
          <a:prstGeom prst="rect">
            <a:avLst/>
          </a:prstGeom>
          <a:noFill/>
          <a:ln cap="flat" cmpd="sng" w="9525">
            <a:solidFill>
              <a:srgbClr val="2E75B6"/>
            </a:solidFill>
            <a:prstDash val="solid"/>
            <a:round/>
            <a:headEnd len="sm" w="sm" type="none"/>
            <a:tailEnd len="sm" w="sm" type="none"/>
          </a:ln>
        </p:spPr>
      </p:pic>
      <p:cxnSp>
        <p:nvCxnSpPr>
          <p:cNvPr id="428" name="Google Shape;428;p52"/>
          <p:cNvCxnSpPr/>
          <p:nvPr/>
        </p:nvCxnSpPr>
        <p:spPr>
          <a:xfrm flipH="1">
            <a:off x="4521425" y="4387220"/>
            <a:ext cx="84456" cy="223377"/>
          </a:xfrm>
          <a:prstGeom prst="straightConnector1">
            <a:avLst/>
          </a:prstGeom>
          <a:noFill/>
          <a:ln cap="flat" cmpd="sng" w="73025">
            <a:solidFill>
              <a:srgbClr val="5B9BD5"/>
            </a:solidFill>
            <a:prstDash val="solid"/>
            <a:miter lim="8000"/>
            <a:headEnd len="sm" w="sm" type="none"/>
            <a:tailEnd len="med" w="med" type="triangle"/>
          </a:ln>
        </p:spPr>
      </p:cxnSp>
    </p:spTree>
  </p:cSld>
  <p:clrMapOvr>
    <a:masterClrMapping/>
  </p:clrMapOvr>
  <mc:AlternateContent>
    <mc:Choice Requires="p14">
      <p:transition spd="slow" p14:dur="1200">
        <p:fade thruBlk="1"/>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3"/>
          <p:cNvSpPr txBox="1"/>
          <p:nvPr>
            <p:ph type="title"/>
          </p:nvPr>
        </p:nvSpPr>
        <p:spPr>
          <a:xfrm>
            <a:off x="304800" y="-3"/>
            <a:ext cx="6858000"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On Ugly HTML</a:t>
            </a:r>
            <a:endParaRPr/>
          </a:p>
        </p:txBody>
      </p:sp>
      <p:pic>
        <p:nvPicPr>
          <p:cNvPr descr="image18.png" id="434" name="Google Shape;434;p53"/>
          <p:cNvPicPr preferRelativeResize="0"/>
          <p:nvPr/>
        </p:nvPicPr>
        <p:blipFill rotWithShape="1">
          <a:blip r:embed="rId3">
            <a:alphaModFix/>
          </a:blip>
          <a:srcRect b="0" l="0" r="0" t="0"/>
          <a:stretch/>
        </p:blipFill>
        <p:spPr>
          <a:xfrm>
            <a:off x="300035" y="914400"/>
            <a:ext cx="8543929" cy="3181350"/>
          </a:xfrm>
          <a:prstGeom prst="rect">
            <a:avLst/>
          </a:prstGeom>
          <a:noFill/>
          <a:ln>
            <a:noFill/>
          </a:ln>
        </p:spPr>
      </p:pic>
      <p:sp>
        <p:nvSpPr>
          <p:cNvPr id="435" name="Google Shape;435;p53"/>
          <p:cNvSpPr txBox="1"/>
          <p:nvPr/>
        </p:nvSpPr>
        <p:spPr>
          <a:xfrm>
            <a:off x="304800" y="4343398"/>
            <a:ext cx="8686800" cy="1859465"/>
          </a:xfrm>
          <a:prstGeom prst="rect">
            <a:avLst/>
          </a:prstGeom>
          <a:noFill/>
          <a:ln>
            <a:noFill/>
          </a:ln>
        </p:spPr>
        <p:txBody>
          <a:bodyPr anchorCtr="0" anchor="t" bIns="45700" lIns="45700" spcFirstLastPara="1" rIns="45700" wrap="square" tIns="45700">
            <a:noAutofit/>
          </a:bodyPr>
          <a:lstStyle/>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Don’t do this… Use proper indentation and sectioning.</a:t>
            </a:r>
            <a:endParaRPr/>
          </a:p>
          <a:p>
            <a:pPr indent="-190500" lvl="0" marL="3429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Readable code is easier to maintain.</a:t>
            </a:r>
            <a:endParaRPr/>
          </a:p>
          <a:p>
            <a:pPr indent="-190500" lvl="0" marL="3429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Invest time to get better about this now. It will pay dividends!</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4"/>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&gt; YOUR TURN!</a:t>
            </a:r>
            <a:endParaRPr/>
          </a:p>
        </p:txBody>
      </p:sp>
      <p:sp>
        <p:nvSpPr>
          <p:cNvPr id="441" name="Google Shape;441;p54"/>
          <p:cNvSpPr/>
          <p:nvPr/>
        </p:nvSpPr>
        <p:spPr>
          <a:xfrm>
            <a:off x="-11742" y="689615"/>
            <a:ext cx="9155743" cy="5626583"/>
          </a:xfrm>
          <a:prstGeom prst="rect">
            <a:avLst/>
          </a:prstGeom>
          <a:solidFill>
            <a:srgbClr val="F2F2F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2" name="Google Shape;442;p54"/>
          <p:cNvSpPr txBox="1"/>
          <p:nvPr/>
        </p:nvSpPr>
        <p:spPr>
          <a:xfrm>
            <a:off x="304800" y="914397"/>
            <a:ext cx="8686800" cy="257066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Assignment</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In this activity, you’ll create a student bio using HTML. You will then add, commit, and push your completed HTML to GitHub for the world to see.</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Additional instructions, sent via Slack.</a:t>
            </a:r>
            <a:endParaRPr/>
          </a:p>
        </p:txBody>
      </p:sp>
      <p:sp>
        <p:nvSpPr>
          <p:cNvPr id="443" name="Google Shape;443;p54"/>
          <p:cNvSpPr txBox="1"/>
          <p:nvPr/>
        </p:nvSpPr>
        <p:spPr>
          <a:xfrm>
            <a:off x="3657600" y="124821"/>
            <a:ext cx="5334000" cy="350658"/>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Activity</a:t>
            </a:r>
            <a:r>
              <a:rPr b="0" i="1" lang="en-US" sz="18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1-HTML_Git </a:t>
            </a:r>
            <a:r>
              <a:rPr b="1" i="0" lang="en-US" sz="1800" u="none" cap="none" strike="noStrike">
                <a:solidFill>
                  <a:srgbClr val="000000"/>
                </a:solidFill>
                <a:latin typeface="Arial"/>
                <a:ea typeface="Arial"/>
                <a:cs typeface="Arial"/>
                <a:sym typeface="Arial"/>
              </a:rPr>
              <a:t>|  Suggested Time: </a:t>
            </a:r>
            <a:r>
              <a:rPr b="0" i="0" lang="en-US" sz="1800" u="none" cap="none" strike="noStrike">
                <a:solidFill>
                  <a:srgbClr val="000000"/>
                </a:solidFill>
                <a:latin typeface="Arial"/>
                <a:ea typeface="Arial"/>
                <a:cs typeface="Arial"/>
                <a:sym typeface="Arial"/>
              </a:rPr>
              <a:t>20 min</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0"/>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Homework #1 - Assignment</a:t>
            </a:r>
            <a:endParaRPr/>
          </a:p>
        </p:txBody>
      </p:sp>
      <p:sp>
        <p:nvSpPr>
          <p:cNvPr id="62" name="Google Shape;62;p10"/>
          <p:cNvSpPr txBox="1"/>
          <p:nvPr/>
        </p:nvSpPr>
        <p:spPr>
          <a:xfrm>
            <a:off x="304800" y="685801"/>
            <a:ext cx="8740800" cy="5080200"/>
          </a:xfrm>
          <a:prstGeom prst="rect">
            <a:avLst/>
          </a:prstGeom>
          <a:noFill/>
          <a:ln>
            <a:noFill/>
          </a:ln>
        </p:spPr>
        <p:txBody>
          <a:bodyPr anchorCtr="0" anchor="t" bIns="91400" lIns="91400" spcFirstLastPara="1" rIns="91400" wrap="square" tIns="91400">
            <a:noAutofit/>
          </a:bodyPr>
          <a:lstStyle/>
          <a:p>
            <a:pPr indent="-257175" lvl="0" marL="257175" marR="0" rtl="0" algn="l">
              <a:lnSpc>
                <a:spcPct val="100000"/>
              </a:lnSpc>
              <a:spcBef>
                <a:spcPts val="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Also, at this point everyone should have access to the class content and homework repository.</a:t>
            </a:r>
            <a:br>
              <a:rPr b="1" i="0" lang="en-US" sz="2200" u="none" cap="none" strike="noStrike">
                <a:solidFill>
                  <a:srgbClr val="000000"/>
                </a:solidFill>
                <a:latin typeface="Arial"/>
                <a:ea typeface="Arial"/>
                <a:cs typeface="Arial"/>
                <a:sym typeface="Arial"/>
              </a:rPr>
            </a:br>
            <a:endParaRPr b="1"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lang="en-US" sz="2200" u="sng">
                <a:solidFill>
                  <a:schemeClr val="hlink"/>
                </a:solidFill>
                <a:hlinkClick r:id="rId3"/>
              </a:rPr>
              <a:t>Class Content Repo</a:t>
            </a:r>
            <a:br>
              <a:rPr b="1" i="0" lang="en-US" sz="2200" u="none" cap="none" strike="noStrike">
                <a:solidFill>
                  <a:srgbClr val="000000"/>
                </a:solidFill>
                <a:latin typeface="Arial"/>
                <a:ea typeface="Arial"/>
                <a:cs typeface="Arial"/>
                <a:sym typeface="Arial"/>
              </a:rPr>
            </a:br>
            <a:endParaRPr b="1" i="0" sz="22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lang="en-US" sz="2200" u="sng">
                <a:solidFill>
                  <a:schemeClr val="hlink"/>
                </a:solidFill>
                <a:hlinkClick r:id="rId4"/>
              </a:rPr>
              <a:t>Homework Repo</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Homework Assignment #1 is due next week</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14313" lvl="1" marL="557212" marR="0" rtl="0" algn="l">
              <a:lnSpc>
                <a:spcPct val="100000"/>
              </a:lnSpc>
              <a:spcBef>
                <a:spcPts val="400"/>
              </a:spcBef>
              <a:spcAft>
                <a:spcPts val="0"/>
              </a:spcAft>
              <a:buClr>
                <a:srgbClr val="000000"/>
              </a:buClr>
              <a:buSzPts val="1900"/>
              <a:buFont typeface="Arial"/>
              <a:buChar char="–"/>
            </a:pPr>
            <a:r>
              <a:rPr b="1" i="0" lang="en-US" sz="1900" u="sng" cap="none" strike="noStrike">
                <a:solidFill>
                  <a:srgbClr val="000000"/>
                </a:solidFill>
                <a:latin typeface="Arial"/>
                <a:ea typeface="Arial"/>
                <a:cs typeface="Arial"/>
                <a:sym typeface="Arial"/>
              </a:rPr>
              <a:t>Next Wednesday (</a:t>
            </a:r>
            <a:r>
              <a:rPr b="1" lang="en-US" sz="1900" u="sng"/>
              <a:t>April 24, 2019</a:t>
            </a:r>
            <a:r>
              <a:rPr b="1" i="0" lang="en-US" sz="1900" u="sng" cap="none" strike="noStrike">
                <a:solidFill>
                  <a:srgbClr val="000000"/>
                </a:solidFill>
                <a:latin typeface="Arial"/>
                <a:ea typeface="Arial"/>
                <a:cs typeface="Arial"/>
                <a:sym typeface="Arial"/>
              </a:rPr>
              <a:t>)</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55"/>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&gt; YOUR TURN!</a:t>
            </a:r>
            <a:endParaRPr/>
          </a:p>
        </p:txBody>
      </p:sp>
      <p:sp>
        <p:nvSpPr>
          <p:cNvPr id="449" name="Google Shape;449;p55"/>
          <p:cNvSpPr/>
          <p:nvPr/>
        </p:nvSpPr>
        <p:spPr>
          <a:xfrm>
            <a:off x="-11742" y="689615"/>
            <a:ext cx="9155743" cy="5626583"/>
          </a:xfrm>
          <a:prstGeom prst="rect">
            <a:avLst/>
          </a:prstGeom>
          <a:solidFill>
            <a:srgbClr val="F2F2F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image19.png" id="450" name="Google Shape;450;p55"/>
          <p:cNvPicPr preferRelativeResize="0"/>
          <p:nvPr/>
        </p:nvPicPr>
        <p:blipFill rotWithShape="1">
          <a:blip r:embed="rId3">
            <a:alphaModFix/>
          </a:blip>
          <a:srcRect b="0" l="0" r="0" t="0"/>
          <a:stretch/>
        </p:blipFill>
        <p:spPr>
          <a:xfrm>
            <a:off x="914400" y="860038"/>
            <a:ext cx="7696200" cy="5285736"/>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FFFFFF"/>
              </a:buClr>
              <a:buSzPts val="4100"/>
              <a:buFont typeface="Arial"/>
              <a:buNone/>
            </a:pPr>
            <a:r>
              <a:rPr i="1" lang="en-US" sz="4100">
                <a:solidFill>
                  <a:srgbClr val="FFFFFF"/>
                </a:solidFill>
              </a:rPr>
              <a:t>CSS Stylin’</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7"/>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HTML / CSS Definitions </a:t>
            </a:r>
            <a:r>
              <a:rPr lang="en-US" sz="1000"/>
              <a:t>(*yawn* unimportant)</a:t>
            </a:r>
            <a:endParaRPr/>
          </a:p>
        </p:txBody>
      </p:sp>
      <p:sp>
        <p:nvSpPr>
          <p:cNvPr id="461" name="Google Shape;461;p57"/>
          <p:cNvSpPr txBox="1"/>
          <p:nvPr/>
        </p:nvSpPr>
        <p:spPr>
          <a:xfrm>
            <a:off x="457200" y="1142999"/>
            <a:ext cx="8153400" cy="2977902"/>
          </a:xfrm>
          <a:prstGeom prst="rect">
            <a:avLst/>
          </a:prstGeom>
          <a:noFill/>
          <a:ln>
            <a:noFill/>
          </a:ln>
        </p:spPr>
        <p:txBody>
          <a:bodyPr anchorCtr="0" anchor="t" bIns="45700" lIns="45700" spcFirstLastPara="1" rIns="45700" wrap="square" tIns="45700">
            <a:noAutofit/>
          </a:bodyPr>
          <a:lstStyle/>
          <a:p>
            <a:pPr indent="-257175" lvl="0" marL="257175" marR="0" rtl="0" algn="l">
              <a:lnSpc>
                <a:spcPct val="90000"/>
              </a:lnSpc>
              <a:spcBef>
                <a:spcPts val="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HTML:</a:t>
            </a:r>
            <a:r>
              <a:rPr b="0" i="0" lang="en-US" sz="2200" u="none" cap="none" strike="noStrike">
                <a:solidFill>
                  <a:srgbClr val="000000"/>
                </a:solidFill>
                <a:latin typeface="Arial"/>
                <a:ea typeface="Arial"/>
                <a:cs typeface="Arial"/>
                <a:sym typeface="Arial"/>
              </a:rPr>
              <a:t> Hypertext Markup Language – (Content)</a:t>
            </a:r>
            <a:endParaRPr b="0" i="0" sz="2400" u="none" cap="none" strike="noStrike">
              <a:solidFill>
                <a:srgbClr val="000000"/>
              </a:solidFill>
              <a:latin typeface="Calibri"/>
              <a:ea typeface="Calibri"/>
              <a:cs typeface="Calibri"/>
              <a:sym typeface="Calibri"/>
            </a:endParaRPr>
          </a:p>
          <a:p>
            <a:pPr indent="-104775" lvl="0" marL="257175" marR="0" rtl="0" algn="l">
              <a:lnSpc>
                <a:spcPct val="9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9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CSS: </a:t>
            </a:r>
            <a:r>
              <a:rPr b="0" i="0" lang="en-US" sz="2200" u="none" cap="none" strike="noStrike">
                <a:solidFill>
                  <a:srgbClr val="000000"/>
                </a:solidFill>
                <a:latin typeface="Arial"/>
                <a:ea typeface="Arial"/>
                <a:cs typeface="Arial"/>
                <a:sym typeface="Arial"/>
              </a:rPr>
              <a:t>Cascading Style Sheets – (Appearance)</a:t>
            </a:r>
            <a:endParaRPr b="0" i="0" sz="2400" u="none" cap="none" strike="noStrike">
              <a:solidFill>
                <a:srgbClr val="000000"/>
              </a:solidFill>
              <a:latin typeface="Calibri"/>
              <a:ea typeface="Calibri"/>
              <a:cs typeface="Calibri"/>
              <a:sym typeface="Calibri"/>
            </a:endParaRPr>
          </a:p>
          <a:p>
            <a:pPr indent="-104775" lvl="0" marL="257175" marR="0" rtl="0" algn="l">
              <a:lnSpc>
                <a:spcPct val="9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90000"/>
              </a:lnSpc>
              <a:spcBef>
                <a:spcPts val="500"/>
              </a:spcBef>
              <a:spcAft>
                <a:spcPts val="0"/>
              </a:spcAft>
              <a:buClr>
                <a:srgbClr val="000000"/>
              </a:buClr>
              <a:buSzPts val="2200"/>
              <a:buFont typeface="Arial"/>
              <a:buChar char="•"/>
            </a:pPr>
            <a:r>
              <a:rPr b="1" i="0" lang="en-US" sz="2200" u="none" cap="none" strike="noStrike">
                <a:solidFill>
                  <a:srgbClr val="000000"/>
                </a:solidFill>
                <a:latin typeface="Arial"/>
                <a:ea typeface="Arial"/>
                <a:cs typeface="Arial"/>
                <a:sym typeface="Arial"/>
              </a:rPr>
              <a:t>HTML/CSS are the “languages of the web.” </a:t>
            </a:r>
            <a:r>
              <a:rPr b="0" i="0" lang="en-US" sz="2200" u="none" cap="none" strike="noStrike">
                <a:solidFill>
                  <a:srgbClr val="000000"/>
                </a:solidFill>
                <a:latin typeface="Arial"/>
                <a:ea typeface="Arial"/>
                <a:cs typeface="Arial"/>
                <a:sym typeface="Arial"/>
              </a:rPr>
              <a:t>Together they define both the content and the aesthetics of a webpage – handling everything from the layouts, colors, fonts and  content placement.  </a:t>
            </a:r>
            <a:r>
              <a:rPr b="0" i="0" lang="en-US" sz="1400" u="none" cap="none" strike="noStrike">
                <a:solidFill>
                  <a:srgbClr val="000000"/>
                </a:solidFill>
                <a:latin typeface="Arial"/>
                <a:ea typeface="Arial"/>
                <a:cs typeface="Arial"/>
                <a:sym typeface="Arial"/>
              </a:rPr>
              <a:t>(JavaScript is the third – handling logic, animation, etc.)</a:t>
            </a:r>
            <a:endParaRPr/>
          </a:p>
        </p:txBody>
      </p:sp>
      <p:pic>
        <p:nvPicPr>
          <p:cNvPr descr="image6.jpeg" id="462" name="Google Shape;462;p57"/>
          <p:cNvPicPr preferRelativeResize="0"/>
          <p:nvPr/>
        </p:nvPicPr>
        <p:blipFill rotWithShape="1">
          <a:blip r:embed="rId3">
            <a:alphaModFix/>
          </a:blip>
          <a:srcRect b="0" l="0" r="0" t="0"/>
          <a:stretch/>
        </p:blipFill>
        <p:spPr>
          <a:xfrm>
            <a:off x="869285" y="4631587"/>
            <a:ext cx="1873919" cy="1494289"/>
          </a:xfrm>
          <a:prstGeom prst="rect">
            <a:avLst/>
          </a:prstGeom>
          <a:noFill/>
          <a:ln>
            <a:noFill/>
          </a:ln>
        </p:spPr>
      </p:pic>
      <p:pic>
        <p:nvPicPr>
          <p:cNvPr descr="image20.png" id="463" name="Google Shape;463;p57"/>
          <p:cNvPicPr preferRelativeResize="0"/>
          <p:nvPr/>
        </p:nvPicPr>
        <p:blipFill rotWithShape="1">
          <a:blip r:embed="rId4">
            <a:alphaModFix/>
          </a:blip>
          <a:srcRect b="0" l="0" r="0" t="0"/>
          <a:stretch/>
        </p:blipFill>
        <p:spPr>
          <a:xfrm>
            <a:off x="2743200" y="4648200"/>
            <a:ext cx="2971800" cy="1492186"/>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8"/>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HTML / CSS Analogy</a:t>
            </a:r>
            <a:endParaRPr/>
          </a:p>
        </p:txBody>
      </p:sp>
      <p:sp>
        <p:nvSpPr>
          <p:cNvPr id="469" name="Google Shape;469;p58"/>
          <p:cNvSpPr txBox="1"/>
          <p:nvPr/>
        </p:nvSpPr>
        <p:spPr>
          <a:xfrm>
            <a:off x="457196" y="990599"/>
            <a:ext cx="4100952" cy="2405571"/>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sng" cap="none" strike="noStrike">
                <a:solidFill>
                  <a:srgbClr val="000000"/>
                </a:solidFill>
                <a:latin typeface="Arial"/>
                <a:ea typeface="Arial"/>
                <a:cs typeface="Arial"/>
                <a:sym typeface="Arial"/>
              </a:rPr>
              <a:t>HTML Alone</a:t>
            </a:r>
            <a:endParaRPr/>
          </a:p>
          <a:p>
            <a:pPr indent="-257175" lvl="0" marL="257175" marR="0" rtl="0" algn="ctr">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Like writing papers in “Notepad.” </a:t>
            </a:r>
            <a:endParaRPr/>
          </a:p>
          <a:p>
            <a:pPr indent="-104775" lvl="0" marL="257175" marR="0" rtl="0" algn="ctr">
              <a:lnSpc>
                <a:spcPct val="90000"/>
              </a:lnSpc>
              <a:spcBef>
                <a:spcPts val="50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257175" lvl="0" marL="257175" marR="0" rtl="0" algn="ctr">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Can only write unformatted text. </a:t>
            </a:r>
            <a:endParaRPr/>
          </a:p>
        </p:txBody>
      </p:sp>
      <p:sp>
        <p:nvSpPr>
          <p:cNvPr id="470" name="Google Shape;470;p58"/>
          <p:cNvSpPr txBox="1"/>
          <p:nvPr/>
        </p:nvSpPr>
        <p:spPr>
          <a:xfrm>
            <a:off x="4743201" y="990599"/>
            <a:ext cx="4100946" cy="3142171"/>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sng" cap="none" strike="noStrike">
                <a:solidFill>
                  <a:srgbClr val="000000"/>
                </a:solidFill>
                <a:latin typeface="Arial"/>
                <a:ea typeface="Arial"/>
                <a:cs typeface="Arial"/>
                <a:sym typeface="Arial"/>
              </a:rPr>
              <a:t>HTML / CSS</a:t>
            </a:r>
            <a:endParaRPr b="0" i="0" sz="3200" u="none" cap="none" strike="noStrike">
              <a:solidFill>
                <a:srgbClr val="000000"/>
              </a:solidFill>
              <a:latin typeface="Calibri"/>
              <a:ea typeface="Calibri"/>
              <a:cs typeface="Calibri"/>
              <a:sym typeface="Calibri"/>
            </a:endParaRPr>
          </a:p>
          <a:p>
            <a:pPr indent="-342900" lvl="0" marL="342900" marR="0" rtl="0" algn="ctr">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Like writing papers in Microsoft Word.</a:t>
            </a:r>
            <a:endParaRPr b="0" i="0" sz="3200" u="none" cap="none" strike="noStrike">
              <a:solidFill>
                <a:srgbClr val="000000"/>
              </a:solidFill>
              <a:latin typeface="Calibri"/>
              <a:ea typeface="Calibri"/>
              <a:cs typeface="Calibri"/>
              <a:sym typeface="Calibri"/>
            </a:endParaRPr>
          </a:p>
          <a:p>
            <a:pPr indent="-139700" lvl="0" marL="342900" marR="0" rtl="0" algn="ctr">
              <a:lnSpc>
                <a:spcPct val="90000"/>
              </a:lnSpc>
              <a:spcBef>
                <a:spcPts val="700"/>
              </a:spcBef>
              <a:spcAft>
                <a:spcPts val="0"/>
              </a:spcAft>
              <a:buClr>
                <a:srgbClr val="000000"/>
              </a:buClr>
              <a:buSzPts val="3200"/>
              <a:buFont typeface="Arial"/>
              <a:buNone/>
            </a:pPr>
            <a:r>
              <a:t/>
            </a:r>
            <a:endParaRPr b="0" i="0" sz="3200" u="none" cap="none" strike="noStrike">
              <a:solidFill>
                <a:srgbClr val="000000"/>
              </a:solidFill>
              <a:latin typeface="Calibri"/>
              <a:ea typeface="Calibri"/>
              <a:cs typeface="Calibri"/>
              <a:sym typeface="Calibri"/>
            </a:endParaRPr>
          </a:p>
          <a:p>
            <a:pPr indent="-342900" lvl="0" marL="342900" marR="0" rtl="0" algn="ctr">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Can format text, page settings, alignment, etc. based on “highlighting” and menu options.</a:t>
            </a:r>
            <a:endParaRPr/>
          </a:p>
        </p:txBody>
      </p:sp>
      <p:pic>
        <p:nvPicPr>
          <p:cNvPr descr="image21.png" id="471" name="Google Shape;471;p58"/>
          <p:cNvPicPr preferRelativeResize="0"/>
          <p:nvPr/>
        </p:nvPicPr>
        <p:blipFill rotWithShape="1">
          <a:blip r:embed="rId3">
            <a:alphaModFix/>
          </a:blip>
          <a:srcRect b="0" l="0" r="0" t="0"/>
          <a:stretch/>
        </p:blipFill>
        <p:spPr>
          <a:xfrm>
            <a:off x="1603827" y="4449762"/>
            <a:ext cx="1676401" cy="1676405"/>
          </a:xfrm>
          <a:prstGeom prst="rect">
            <a:avLst/>
          </a:prstGeom>
          <a:noFill/>
          <a:ln>
            <a:noFill/>
          </a:ln>
        </p:spPr>
      </p:pic>
      <p:pic>
        <p:nvPicPr>
          <p:cNvPr descr="image22.png" id="472" name="Google Shape;472;p58"/>
          <p:cNvPicPr preferRelativeResize="0"/>
          <p:nvPr/>
        </p:nvPicPr>
        <p:blipFill rotWithShape="1">
          <a:blip r:embed="rId4">
            <a:alphaModFix/>
          </a:blip>
          <a:srcRect b="0" l="0" r="0" t="0"/>
          <a:stretch/>
        </p:blipFill>
        <p:spPr>
          <a:xfrm>
            <a:off x="6194876" y="4602162"/>
            <a:ext cx="1475770" cy="1448939"/>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Basic HTML Page</a:t>
            </a:r>
            <a:endParaRPr/>
          </a:p>
        </p:txBody>
      </p:sp>
      <p:pic>
        <p:nvPicPr>
          <p:cNvPr descr="snippet.jpeg" id="478" name="Google Shape;478;p59"/>
          <p:cNvPicPr preferRelativeResize="0"/>
          <p:nvPr/>
        </p:nvPicPr>
        <p:blipFill rotWithShape="1">
          <a:blip r:embed="rId3">
            <a:alphaModFix/>
          </a:blip>
          <a:srcRect b="0" l="0" r="0" t="0"/>
          <a:stretch/>
        </p:blipFill>
        <p:spPr>
          <a:xfrm>
            <a:off x="11591280" y="-707612"/>
            <a:ext cx="9144001" cy="5276025"/>
          </a:xfrm>
          <a:prstGeom prst="rect">
            <a:avLst/>
          </a:prstGeom>
          <a:noFill/>
          <a:ln>
            <a:noFill/>
          </a:ln>
        </p:spPr>
      </p:pic>
      <p:pic>
        <p:nvPicPr>
          <p:cNvPr descr="snippet.jpeg" id="479" name="Google Shape;479;p59"/>
          <p:cNvPicPr preferRelativeResize="0"/>
          <p:nvPr/>
        </p:nvPicPr>
        <p:blipFill rotWithShape="1">
          <a:blip r:embed="rId4">
            <a:alphaModFix/>
          </a:blip>
          <a:srcRect b="0" l="0" r="0" t="0"/>
          <a:stretch/>
        </p:blipFill>
        <p:spPr>
          <a:xfrm>
            <a:off x="890097" y="925970"/>
            <a:ext cx="7363808" cy="5006060"/>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0"/>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Basic HTML Page - Result</a:t>
            </a:r>
            <a:endParaRPr/>
          </a:p>
        </p:txBody>
      </p:sp>
      <p:pic>
        <p:nvPicPr>
          <p:cNvPr descr="image24.png" id="485" name="Google Shape;485;p60"/>
          <p:cNvPicPr preferRelativeResize="0"/>
          <p:nvPr/>
        </p:nvPicPr>
        <p:blipFill rotWithShape="1">
          <a:blip r:embed="rId3">
            <a:alphaModFix/>
          </a:blip>
          <a:srcRect b="0" l="0" r="0" t="0"/>
          <a:stretch/>
        </p:blipFill>
        <p:spPr>
          <a:xfrm>
            <a:off x="909637" y="838200"/>
            <a:ext cx="7324726" cy="5391150"/>
          </a:xfrm>
          <a:prstGeom prst="rect">
            <a:avLst/>
          </a:prstGeom>
          <a:noFill/>
          <a:ln cap="flat" cmpd="sng" w="9525">
            <a:solidFill>
              <a:srgbClr val="5B9BD5"/>
            </a:solidFill>
            <a:prstDash val="solid"/>
            <a:round/>
            <a:headEnd len="sm" w="sm" type="none"/>
            <a:tailEnd len="sm" w="sm" type="none"/>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1"/>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Basic HTML Page - Result</a:t>
            </a:r>
            <a:endParaRPr/>
          </a:p>
        </p:txBody>
      </p:sp>
      <p:pic>
        <p:nvPicPr>
          <p:cNvPr descr="image24.png" id="491" name="Google Shape;491;p61"/>
          <p:cNvPicPr preferRelativeResize="0"/>
          <p:nvPr/>
        </p:nvPicPr>
        <p:blipFill rotWithShape="1">
          <a:blip r:embed="rId3">
            <a:alphaModFix/>
          </a:blip>
          <a:srcRect b="0" l="0" r="0" t="0"/>
          <a:stretch/>
        </p:blipFill>
        <p:spPr>
          <a:xfrm>
            <a:off x="909637" y="838200"/>
            <a:ext cx="7324726" cy="5391150"/>
          </a:xfrm>
          <a:prstGeom prst="rect">
            <a:avLst/>
          </a:prstGeom>
          <a:noFill/>
          <a:ln cap="flat" cmpd="sng" w="9525">
            <a:solidFill>
              <a:srgbClr val="5B9BD5"/>
            </a:solidFill>
            <a:prstDash val="solid"/>
            <a:round/>
            <a:headEnd len="sm" w="sm" type="none"/>
            <a:tailEnd len="sm" w="sm" type="none"/>
          </a:ln>
        </p:spPr>
      </p:pic>
      <p:sp>
        <p:nvSpPr>
          <p:cNvPr id="492" name="Google Shape;492;p61"/>
          <p:cNvSpPr/>
          <p:nvPr/>
        </p:nvSpPr>
        <p:spPr>
          <a:xfrm>
            <a:off x="4267200" y="4571998"/>
            <a:ext cx="4304066" cy="769994"/>
          </a:xfrm>
          <a:prstGeom prst="rect">
            <a:avLst/>
          </a:prstGeom>
          <a:solidFill>
            <a:srgbClr val="C0000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4800"/>
              <a:buFont typeface="Arial"/>
              <a:buNone/>
            </a:pPr>
            <a:r>
              <a:rPr b="1" i="0" lang="en-US" sz="4800" u="none" cap="none" strike="noStrike">
                <a:solidFill>
                  <a:srgbClr val="FFFFFF"/>
                </a:solidFill>
                <a:latin typeface="Arial"/>
                <a:ea typeface="Arial"/>
                <a:cs typeface="Arial"/>
                <a:sym typeface="Arial"/>
              </a:rPr>
              <a:t>Hella Boring…</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2"/>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Enter CSS</a:t>
            </a:r>
            <a:endParaRPr/>
          </a:p>
        </p:txBody>
      </p:sp>
      <p:pic>
        <p:nvPicPr>
          <p:cNvPr descr="image25.png" id="498" name="Google Shape;498;p62"/>
          <p:cNvPicPr preferRelativeResize="0"/>
          <p:nvPr/>
        </p:nvPicPr>
        <p:blipFill rotWithShape="1">
          <a:blip r:embed="rId3">
            <a:alphaModFix/>
          </a:blip>
          <a:srcRect b="0" l="0" r="0" t="0"/>
          <a:stretch/>
        </p:blipFill>
        <p:spPr>
          <a:xfrm>
            <a:off x="0" y="761998"/>
            <a:ext cx="4724400" cy="4953187"/>
          </a:xfrm>
          <a:prstGeom prst="rect">
            <a:avLst/>
          </a:prstGeom>
          <a:noFill/>
          <a:ln>
            <a:noFill/>
          </a:ln>
        </p:spPr>
      </p:pic>
      <p:pic>
        <p:nvPicPr>
          <p:cNvPr descr="image26.png" id="499" name="Google Shape;499;p62"/>
          <p:cNvPicPr preferRelativeResize="0"/>
          <p:nvPr/>
        </p:nvPicPr>
        <p:blipFill rotWithShape="1">
          <a:blip r:embed="rId4">
            <a:alphaModFix/>
          </a:blip>
          <a:srcRect b="0" l="0" r="0" t="0"/>
          <a:stretch/>
        </p:blipFill>
        <p:spPr>
          <a:xfrm>
            <a:off x="4276197" y="761998"/>
            <a:ext cx="4855103" cy="4953187"/>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3"/>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Enter CSS - Result</a:t>
            </a:r>
            <a:endParaRPr/>
          </a:p>
        </p:txBody>
      </p:sp>
      <p:pic>
        <p:nvPicPr>
          <p:cNvPr descr="image27.png" id="505" name="Google Shape;505;p63"/>
          <p:cNvPicPr preferRelativeResize="0"/>
          <p:nvPr/>
        </p:nvPicPr>
        <p:blipFill rotWithShape="1">
          <a:blip r:embed="rId3">
            <a:alphaModFix/>
          </a:blip>
          <a:srcRect b="0" l="0" r="0" t="0"/>
          <a:stretch/>
        </p:blipFill>
        <p:spPr>
          <a:xfrm>
            <a:off x="1447800" y="762000"/>
            <a:ext cx="6781800" cy="5581014"/>
          </a:xfrm>
          <a:prstGeom prst="rect">
            <a:avLst/>
          </a:prstGeom>
          <a:noFill/>
          <a:ln cap="flat" cmpd="sng" w="9525">
            <a:solidFill>
              <a:srgbClr val="5B9BD5"/>
            </a:solidFill>
            <a:prstDash val="solid"/>
            <a:round/>
            <a:headEnd len="sm" w="sm" type="none"/>
            <a:tailEnd len="sm" w="sm" type="none"/>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64"/>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CSS Syntax</a:t>
            </a:r>
            <a:endParaRPr/>
          </a:p>
        </p:txBody>
      </p:sp>
      <p:sp>
        <p:nvSpPr>
          <p:cNvPr id="511" name="Google Shape;511;p64"/>
          <p:cNvSpPr txBox="1"/>
          <p:nvPr/>
        </p:nvSpPr>
        <p:spPr>
          <a:xfrm>
            <a:off x="457200" y="828113"/>
            <a:ext cx="8153400" cy="2432632"/>
          </a:xfrm>
          <a:prstGeom prst="rect">
            <a:avLst/>
          </a:prstGeom>
          <a:noFill/>
          <a:ln>
            <a:noFill/>
          </a:ln>
        </p:spPr>
        <p:txBody>
          <a:bodyPr anchorCtr="0" anchor="t" bIns="45700" lIns="45700" spcFirstLastPara="1" rIns="45700" wrap="square" tIns="45700">
            <a:noAutofit/>
          </a:bodyPr>
          <a:lstStyle/>
          <a:p>
            <a:pPr indent="-257175" lvl="0" marL="257175"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CSS works by hooking onto </a:t>
            </a:r>
            <a:r>
              <a:rPr b="1" i="0" lang="en-US" sz="2000" u="none" cap="none" strike="noStrike">
                <a:solidFill>
                  <a:srgbClr val="000000"/>
                </a:solidFill>
                <a:latin typeface="Arial"/>
                <a:ea typeface="Arial"/>
                <a:cs typeface="Arial"/>
                <a:sym typeface="Arial"/>
              </a:rPr>
              <a:t>selectors</a:t>
            </a:r>
            <a:r>
              <a:rPr b="0" i="0" lang="en-US" sz="2000" u="none" cap="none" strike="noStrike">
                <a:solidFill>
                  <a:srgbClr val="000000"/>
                </a:solidFill>
                <a:latin typeface="Arial"/>
                <a:ea typeface="Arial"/>
                <a:cs typeface="Arial"/>
                <a:sym typeface="Arial"/>
              </a:rPr>
              <a:t> added into HTML using </a:t>
            </a:r>
            <a:r>
              <a:rPr b="1" i="0" lang="en-US" sz="2000" u="none" cap="none" strike="noStrike">
                <a:solidFill>
                  <a:srgbClr val="000000"/>
                </a:solidFill>
                <a:latin typeface="Arial"/>
                <a:ea typeface="Arial"/>
                <a:cs typeface="Arial"/>
                <a:sym typeface="Arial"/>
              </a:rPr>
              <a:t>classes</a:t>
            </a:r>
            <a:r>
              <a:rPr b="0" i="0" lang="en-US" sz="2000" u="none" cap="none" strike="noStrike">
                <a:solidFill>
                  <a:srgbClr val="000000"/>
                </a:solidFill>
                <a:latin typeface="Arial"/>
                <a:ea typeface="Arial"/>
                <a:cs typeface="Arial"/>
                <a:sym typeface="Arial"/>
              </a:rPr>
              <a:t> and </a:t>
            </a:r>
            <a:r>
              <a:rPr b="1" i="0" lang="en-US" sz="2000" u="none" cap="none" strike="noStrike">
                <a:solidFill>
                  <a:srgbClr val="000000"/>
                </a:solidFill>
                <a:latin typeface="Arial"/>
                <a:ea typeface="Arial"/>
                <a:cs typeface="Arial"/>
                <a:sym typeface="Arial"/>
              </a:rPr>
              <a:t>identifiers.</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Once hooked, we apply </a:t>
            </a:r>
            <a:r>
              <a:rPr b="1" i="0" lang="en-US" sz="2000" u="none" cap="none" strike="noStrike">
                <a:solidFill>
                  <a:srgbClr val="000000"/>
                </a:solidFill>
                <a:latin typeface="Arial"/>
                <a:ea typeface="Arial"/>
                <a:cs typeface="Arial"/>
                <a:sym typeface="Arial"/>
              </a:rPr>
              <a:t>styles </a:t>
            </a:r>
            <a:r>
              <a:rPr b="0" i="0" lang="en-US" sz="2000" u="none" cap="none" strike="noStrike">
                <a:solidFill>
                  <a:srgbClr val="000000"/>
                </a:solidFill>
                <a:latin typeface="Arial"/>
                <a:ea typeface="Arial"/>
                <a:cs typeface="Arial"/>
                <a:sym typeface="Arial"/>
              </a:rPr>
              <a:t>to those HTML elements using CSS.</a:t>
            </a:r>
            <a:endParaRPr/>
          </a:p>
        </p:txBody>
      </p:sp>
      <p:pic>
        <p:nvPicPr>
          <p:cNvPr descr="image28.png" id="512" name="Google Shape;512;p64"/>
          <p:cNvPicPr preferRelativeResize="0"/>
          <p:nvPr/>
        </p:nvPicPr>
        <p:blipFill rotWithShape="1">
          <a:blip r:embed="rId3">
            <a:alphaModFix/>
          </a:blip>
          <a:srcRect b="0" l="0" r="0" t="0"/>
          <a:stretch/>
        </p:blipFill>
        <p:spPr>
          <a:xfrm>
            <a:off x="361281" y="2629935"/>
            <a:ext cx="8409696" cy="2883330"/>
          </a:xfrm>
          <a:prstGeom prst="rect">
            <a:avLst/>
          </a:prstGeom>
          <a:noFill/>
          <a:ln cap="flat" cmpd="sng" w="9525">
            <a:solidFill>
              <a:srgbClr val="2E75B6"/>
            </a:solidFill>
            <a:prstDash val="solid"/>
            <a:round/>
            <a:headEnd len="sm" w="sm" type="none"/>
            <a:tailEnd len="sm" w="sm" type="none"/>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1"/>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FFFFFF"/>
              </a:buClr>
              <a:buSzPts val="4100"/>
              <a:buFont typeface="Arial"/>
              <a:buNone/>
            </a:pPr>
            <a:r>
              <a:rPr i="1" lang="en-US" sz="4100">
                <a:solidFill>
                  <a:srgbClr val="FFFFFF"/>
                </a:solidFill>
              </a:rPr>
              <a:t>Today’s Class!</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65"/>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CSS Example</a:t>
            </a:r>
            <a:endParaRPr/>
          </a:p>
        </p:txBody>
      </p:sp>
      <p:sp>
        <p:nvSpPr>
          <p:cNvPr id="518" name="Google Shape;518;p65"/>
          <p:cNvSpPr txBox="1"/>
          <p:nvPr/>
        </p:nvSpPr>
        <p:spPr>
          <a:xfrm>
            <a:off x="457200" y="862011"/>
            <a:ext cx="8153400" cy="4257213"/>
          </a:xfrm>
          <a:prstGeom prst="rect">
            <a:avLst/>
          </a:prstGeom>
          <a:noFill/>
          <a:ln>
            <a:noFill/>
          </a:ln>
        </p:spPr>
        <p:txBody>
          <a:bodyPr anchorCtr="0" anchor="t" bIns="45700" lIns="45700" spcFirstLastPara="1" rIns="45700" wrap="square" tIns="45700">
            <a:noAutofit/>
          </a:bodyPr>
          <a:lstStyle/>
          <a:p>
            <a:pPr indent="-221170" lvl="0" marL="221170" marR="0" rtl="0" algn="l">
              <a:lnSpc>
                <a:spcPct val="8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In the below example the “Header” would be turned blue and MUCH larger because of the CSS.</a:t>
            </a:r>
            <a:endParaRPr b="0" i="0" sz="1300" u="none" cap="none" strike="noStrike">
              <a:solidFill>
                <a:srgbClr val="000000"/>
              </a:solidFill>
              <a:latin typeface="Calibri"/>
              <a:ea typeface="Calibri"/>
              <a:cs typeface="Calibri"/>
              <a:sym typeface="Calibri"/>
            </a:endParaRPr>
          </a:p>
          <a:p>
            <a:pPr indent="-138620" lvl="0" marL="221170" marR="0" rtl="0" algn="l">
              <a:lnSpc>
                <a:spcPct val="80000"/>
              </a:lnSpc>
              <a:spcBef>
                <a:spcPts val="30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We can incorporate an element’s class or ID to apply a CSS style to a particular part of the document. </a:t>
            </a:r>
            <a:endParaRPr b="0" i="0" sz="1300" u="none" cap="none" strike="noStrike">
              <a:solidFill>
                <a:srgbClr val="000000"/>
              </a:solidFill>
              <a:latin typeface="Calibri"/>
              <a:ea typeface="Calibri"/>
              <a:cs typeface="Calibri"/>
              <a:sym typeface="Calibri"/>
            </a:endParaRPr>
          </a:p>
          <a:p>
            <a:pPr indent="-184309" lvl="1" marL="479203" marR="0" rtl="0" algn="l">
              <a:lnSpc>
                <a:spcPct val="80000"/>
              </a:lnSpc>
              <a:spcBef>
                <a:spcPts val="20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Just remember to include the necessary symbol before the CSS: “.” for class, “#” for ID.</a:t>
            </a:r>
            <a:endParaRPr/>
          </a:p>
          <a:p>
            <a:pPr indent="0" lvl="0" marL="0" marR="0" rtl="0" algn="l">
              <a:lnSpc>
                <a:spcPct val="80000"/>
              </a:lnSpc>
              <a:spcBef>
                <a:spcPts val="3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80000"/>
              </a:lnSpc>
              <a:spcBef>
                <a:spcPts val="3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80000"/>
              </a:lnSpc>
              <a:spcBef>
                <a:spcPts val="300"/>
              </a:spcBef>
              <a:spcAft>
                <a:spcPts val="0"/>
              </a:spcAft>
              <a:buClr>
                <a:srgbClr val="000000"/>
              </a:buClr>
              <a:buSzPts val="1200"/>
              <a:buFont typeface="Arial"/>
              <a:buNone/>
            </a:pPr>
            <a:r>
              <a:rPr b="1" i="0" lang="en-US" sz="1200" u="sng" cap="none" strike="noStrike">
                <a:solidFill>
                  <a:srgbClr val="000000"/>
                </a:solidFill>
                <a:latin typeface="Arial"/>
                <a:ea typeface="Arial"/>
                <a:cs typeface="Arial"/>
                <a:sym typeface="Arial"/>
              </a:rPr>
              <a:t>Example (HTML): </a:t>
            </a:r>
            <a:endParaRPr b="0" i="0" sz="1300" u="none" cap="none" strike="noStrike">
              <a:solidFill>
                <a:srgbClr val="000000"/>
              </a:solidFill>
              <a:latin typeface="Calibri"/>
              <a:ea typeface="Calibri"/>
              <a:cs typeface="Calibri"/>
              <a:sym typeface="Calibri"/>
            </a:endParaRPr>
          </a:p>
          <a:p>
            <a:pPr indent="0" lvl="0" marL="0" marR="0" rtl="0" algn="l">
              <a:lnSpc>
                <a:spcPct val="80000"/>
              </a:lnSpc>
              <a:spcBef>
                <a:spcPts val="30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344043" lvl="1" marL="0" marR="0" rtl="0" algn="l">
              <a:lnSpc>
                <a:spcPct val="80000"/>
              </a:lnSpc>
              <a:spcBef>
                <a:spcPts val="4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&lt;p </a:t>
            </a:r>
            <a:r>
              <a:rPr b="1" i="0" lang="en-US" sz="1800" u="none" cap="none" strike="noStrike">
                <a:solidFill>
                  <a:srgbClr val="00B0F0"/>
                </a:solidFill>
                <a:latin typeface="Arial"/>
                <a:ea typeface="Arial"/>
                <a:cs typeface="Arial"/>
                <a:sym typeface="Arial"/>
              </a:rPr>
              <a:t>class=“bigBlue”</a:t>
            </a:r>
            <a:r>
              <a:rPr b="1" i="0" lang="en-US" sz="1800" u="none" cap="none" strike="noStrike">
                <a:solidFill>
                  <a:srgbClr val="000000"/>
                </a:solidFill>
                <a:latin typeface="Arial"/>
                <a:ea typeface="Arial"/>
                <a:cs typeface="Arial"/>
                <a:sym typeface="Arial"/>
              </a:rPr>
              <a:t>&gt;Header&lt;/p&gt;</a:t>
            </a:r>
            <a:endParaRPr b="0" i="0" sz="1200" u="none" cap="none" strike="noStrike">
              <a:solidFill>
                <a:srgbClr val="000000"/>
              </a:solidFill>
              <a:latin typeface="Calibri"/>
              <a:ea typeface="Calibri"/>
              <a:cs typeface="Calibri"/>
              <a:sym typeface="Calibri"/>
            </a:endParaRPr>
          </a:p>
          <a:p>
            <a:pPr indent="-144970" lvl="0" marL="221170" marR="0" rtl="0" algn="l">
              <a:lnSpc>
                <a:spcPct val="80000"/>
              </a:lnSpc>
              <a:spcBef>
                <a:spcPts val="30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p>
            <a:pPr indent="0" lvl="0" marL="0" marR="0" rtl="0" algn="l">
              <a:lnSpc>
                <a:spcPct val="80000"/>
              </a:lnSpc>
              <a:spcBef>
                <a:spcPts val="300"/>
              </a:spcBef>
              <a:spcAft>
                <a:spcPts val="0"/>
              </a:spcAft>
              <a:buClr>
                <a:srgbClr val="000000"/>
              </a:buClr>
              <a:buSzPts val="1200"/>
              <a:buFont typeface="Arial"/>
              <a:buNone/>
            </a:pPr>
            <a:r>
              <a:rPr b="1" i="0" lang="en-US" sz="1200" u="sng" cap="none" strike="noStrike">
                <a:solidFill>
                  <a:srgbClr val="000000"/>
                </a:solidFill>
                <a:latin typeface="Arial"/>
                <a:ea typeface="Arial"/>
                <a:cs typeface="Arial"/>
                <a:sym typeface="Arial"/>
              </a:rPr>
              <a:t>Example (CSS):</a:t>
            </a:r>
            <a:endParaRPr b="0" i="0" sz="1300" u="none" cap="none" strike="noStrike">
              <a:solidFill>
                <a:srgbClr val="000000"/>
              </a:solidFill>
              <a:latin typeface="Calibri"/>
              <a:ea typeface="Calibri"/>
              <a:cs typeface="Calibri"/>
              <a:sym typeface="Calibri"/>
            </a:endParaRPr>
          </a:p>
          <a:p>
            <a:pPr indent="0" lvl="0" marL="0" marR="0" rtl="0" algn="l">
              <a:lnSpc>
                <a:spcPct val="80000"/>
              </a:lnSpc>
              <a:spcBef>
                <a:spcPts val="30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344043" lvl="1" marL="0" marR="0" rtl="0" algn="l">
              <a:lnSpc>
                <a:spcPct val="80000"/>
              </a:lnSpc>
              <a:spcBef>
                <a:spcPts val="4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.bigBlue </a:t>
            </a:r>
            <a:endParaRPr b="0" i="0" sz="1200" u="none" cap="none" strike="noStrike">
              <a:solidFill>
                <a:srgbClr val="000000"/>
              </a:solidFill>
              <a:latin typeface="Calibri"/>
              <a:ea typeface="Calibri"/>
              <a:cs typeface="Calibri"/>
              <a:sym typeface="Calibri"/>
            </a:endParaRPr>
          </a:p>
          <a:p>
            <a:pPr indent="344043" lvl="1" marL="0" marR="0" rtl="0" algn="l">
              <a:lnSpc>
                <a:spcPct val="80000"/>
              </a:lnSpc>
              <a:spcBef>
                <a:spcPts val="4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t>
            </a:r>
            <a:endParaRPr b="0" i="0" sz="1200" u="none" cap="none" strike="noStrike">
              <a:solidFill>
                <a:srgbClr val="000000"/>
              </a:solidFill>
              <a:latin typeface="Calibri"/>
              <a:ea typeface="Calibri"/>
              <a:cs typeface="Calibri"/>
              <a:sym typeface="Calibri"/>
            </a:endParaRPr>
          </a:p>
          <a:p>
            <a:pPr indent="344043" lvl="1" marL="0" marR="0" rtl="0" algn="l">
              <a:lnSpc>
                <a:spcPct val="80000"/>
              </a:lnSpc>
              <a:spcBef>
                <a:spcPts val="4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font-size: 100px;</a:t>
            </a:r>
            <a:endParaRPr b="0" i="0" sz="1200" u="none" cap="none" strike="noStrike">
              <a:solidFill>
                <a:srgbClr val="000000"/>
              </a:solidFill>
              <a:latin typeface="Calibri"/>
              <a:ea typeface="Calibri"/>
              <a:cs typeface="Calibri"/>
              <a:sym typeface="Calibri"/>
            </a:endParaRPr>
          </a:p>
          <a:p>
            <a:pPr indent="344043" lvl="1" marL="0" marR="0" rtl="0" algn="l">
              <a:lnSpc>
                <a:spcPct val="80000"/>
              </a:lnSpc>
              <a:spcBef>
                <a:spcPts val="4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	color: blue;</a:t>
            </a:r>
            <a:endParaRPr b="0" i="0" sz="1200" u="none" cap="none" strike="noStrike">
              <a:solidFill>
                <a:srgbClr val="000000"/>
              </a:solidFill>
              <a:latin typeface="Calibri"/>
              <a:ea typeface="Calibri"/>
              <a:cs typeface="Calibri"/>
              <a:sym typeface="Calibri"/>
            </a:endParaRPr>
          </a:p>
          <a:p>
            <a:pPr indent="344043" lvl="1" marL="0" marR="0" rtl="0" algn="l">
              <a:lnSpc>
                <a:spcPct val="80000"/>
              </a:lnSpc>
              <a:spcBef>
                <a:spcPts val="4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66"/>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Key CSS Attributes</a:t>
            </a:r>
            <a:endParaRPr/>
          </a:p>
        </p:txBody>
      </p:sp>
      <p:sp>
        <p:nvSpPr>
          <p:cNvPr id="524" name="Google Shape;524;p66"/>
          <p:cNvSpPr txBox="1"/>
          <p:nvPr/>
        </p:nvSpPr>
        <p:spPr>
          <a:xfrm>
            <a:off x="457200" y="783748"/>
            <a:ext cx="8153400" cy="4502098"/>
          </a:xfrm>
          <a:prstGeom prst="rect">
            <a:avLst/>
          </a:prstGeom>
          <a:noFill/>
          <a:ln>
            <a:noFill/>
          </a:ln>
        </p:spPr>
        <p:txBody>
          <a:bodyPr anchorCtr="0" anchor="t" bIns="45700" lIns="45700" spcFirstLastPara="1" rIns="45700" wrap="square" tIns="45700">
            <a:noAutofit/>
          </a:bodyPr>
          <a:lstStyle/>
          <a:p>
            <a:pPr indent="0" lvl="0" marL="0" marR="0" rtl="0" algn="l">
              <a:lnSpc>
                <a:spcPct val="80000"/>
              </a:lnSpc>
              <a:spcBef>
                <a:spcPts val="0"/>
              </a:spcBef>
              <a:spcAft>
                <a:spcPts val="0"/>
              </a:spcAft>
              <a:buClr>
                <a:srgbClr val="000000"/>
              </a:buClr>
              <a:buSzPts val="1500"/>
              <a:buFont typeface="Arial"/>
              <a:buNone/>
            </a:pPr>
            <a:r>
              <a:rPr b="1" i="0" lang="en-US" sz="1500" u="sng" cap="none" strike="noStrike">
                <a:solidFill>
                  <a:srgbClr val="000000"/>
                </a:solidFill>
                <a:latin typeface="Arial"/>
                <a:ea typeface="Arial"/>
                <a:cs typeface="Arial"/>
                <a:sym typeface="Arial"/>
              </a:rPr>
              <a:t>Font / Color:</a:t>
            </a:r>
            <a:endParaRPr b="0" i="0" sz="17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500"/>
              <a:buFont typeface="Arial"/>
              <a:buChar char="•"/>
            </a:pPr>
            <a:r>
              <a:rPr b="1" i="0" lang="en-US" sz="1500" u="none" cap="none" strike="noStrike">
                <a:solidFill>
                  <a:srgbClr val="000000"/>
                </a:solidFill>
                <a:latin typeface="Arial"/>
                <a:ea typeface="Arial"/>
                <a:cs typeface="Arial"/>
                <a:sym typeface="Arial"/>
              </a:rPr>
              <a:t>color</a:t>
            </a:r>
            <a:r>
              <a:rPr b="0" i="0" lang="en-US" sz="1500" u="none" cap="none" strike="noStrike">
                <a:solidFill>
                  <a:srgbClr val="000000"/>
                </a:solidFill>
                <a:latin typeface="Arial"/>
                <a:ea typeface="Arial"/>
                <a:cs typeface="Arial"/>
                <a:sym typeface="Arial"/>
              </a:rPr>
              <a:t>: Sets color of text.</a:t>
            </a:r>
            <a:endParaRPr b="0" i="0" sz="17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500"/>
              <a:buFont typeface="Arial"/>
              <a:buChar char="•"/>
            </a:pPr>
            <a:r>
              <a:rPr b="1" i="0" lang="en-US" sz="1500" u="none" cap="none" strike="noStrike">
                <a:solidFill>
                  <a:srgbClr val="000000"/>
                </a:solidFill>
                <a:latin typeface="Arial"/>
                <a:ea typeface="Arial"/>
                <a:cs typeface="Arial"/>
                <a:sym typeface="Arial"/>
              </a:rPr>
              <a:t>font-size</a:t>
            </a:r>
            <a:r>
              <a:rPr b="0" i="0" lang="en-US" sz="1500" u="none" cap="none" strike="noStrike">
                <a:solidFill>
                  <a:srgbClr val="000000"/>
                </a:solidFill>
                <a:latin typeface="Arial"/>
                <a:ea typeface="Arial"/>
                <a:cs typeface="Arial"/>
                <a:sym typeface="Arial"/>
              </a:rPr>
              <a:t>: Sets size of the font.</a:t>
            </a:r>
            <a:endParaRPr b="0" i="0" sz="17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500"/>
              <a:buFont typeface="Arial"/>
              <a:buChar char="•"/>
            </a:pPr>
            <a:r>
              <a:rPr b="1" i="0" lang="en-US" sz="1500" u="none" cap="none" strike="noStrike">
                <a:solidFill>
                  <a:srgbClr val="000000"/>
                </a:solidFill>
                <a:latin typeface="Arial"/>
                <a:ea typeface="Arial"/>
                <a:cs typeface="Arial"/>
                <a:sym typeface="Arial"/>
              </a:rPr>
              <a:t>font-style</a:t>
            </a:r>
            <a:r>
              <a:rPr b="0" i="0" lang="en-US" sz="1500" u="none" cap="none" strike="noStrike">
                <a:solidFill>
                  <a:srgbClr val="000000"/>
                </a:solidFill>
                <a:latin typeface="Arial"/>
                <a:ea typeface="Arial"/>
                <a:cs typeface="Arial"/>
                <a:sym typeface="Arial"/>
              </a:rPr>
              <a:t>: Sets italics.</a:t>
            </a:r>
            <a:endParaRPr b="0" i="0" sz="17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500"/>
              <a:buFont typeface="Arial"/>
              <a:buChar char="•"/>
            </a:pPr>
            <a:r>
              <a:rPr b="1" i="0" lang="en-US" sz="1500" u="none" cap="none" strike="noStrike">
                <a:solidFill>
                  <a:srgbClr val="000000"/>
                </a:solidFill>
                <a:latin typeface="Arial"/>
                <a:ea typeface="Arial"/>
                <a:cs typeface="Arial"/>
                <a:sym typeface="Arial"/>
              </a:rPr>
              <a:t>font-weight</a:t>
            </a:r>
            <a:r>
              <a:rPr b="0" i="0" lang="en-US" sz="1500" u="none" cap="none" strike="noStrike">
                <a:solidFill>
                  <a:srgbClr val="000000"/>
                </a:solidFill>
                <a:latin typeface="Arial"/>
                <a:ea typeface="Arial"/>
                <a:cs typeface="Arial"/>
                <a:sym typeface="Arial"/>
              </a:rPr>
              <a:t>: Sets bold.</a:t>
            </a:r>
            <a:endParaRPr b="0" i="0" sz="1700" u="none" cap="none" strike="noStrike">
              <a:solidFill>
                <a:srgbClr val="000000"/>
              </a:solidFill>
              <a:latin typeface="Calibri"/>
              <a:ea typeface="Calibri"/>
              <a:cs typeface="Calibri"/>
              <a:sym typeface="Calibri"/>
            </a:endParaRPr>
          </a:p>
          <a:p>
            <a:pPr indent="0" lvl="0" marL="0" marR="0" rtl="0" algn="l">
              <a:lnSpc>
                <a:spcPct val="80000"/>
              </a:lnSpc>
              <a:spcBef>
                <a:spcPts val="40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a:p>
            <a:pPr indent="0" lvl="0" marL="0" marR="0" rtl="0" algn="l">
              <a:lnSpc>
                <a:spcPct val="80000"/>
              </a:lnSpc>
              <a:spcBef>
                <a:spcPts val="300"/>
              </a:spcBef>
              <a:spcAft>
                <a:spcPts val="0"/>
              </a:spcAft>
              <a:buClr>
                <a:srgbClr val="000000"/>
              </a:buClr>
              <a:buSzPts val="1500"/>
              <a:buFont typeface="Arial"/>
              <a:buNone/>
            </a:pPr>
            <a:r>
              <a:rPr b="1" i="0" lang="en-US" sz="1500" u="sng" cap="none" strike="noStrike">
                <a:solidFill>
                  <a:srgbClr val="000000"/>
                </a:solidFill>
                <a:latin typeface="Arial"/>
                <a:ea typeface="Arial"/>
                <a:cs typeface="Arial"/>
                <a:sym typeface="Arial"/>
              </a:rPr>
              <a:t>Alignment / Spacing:</a:t>
            </a:r>
            <a:endParaRPr b="0" i="0" sz="17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500"/>
              <a:buFont typeface="Arial"/>
              <a:buChar char="•"/>
            </a:pPr>
            <a:r>
              <a:rPr b="1" i="0" lang="en-US" sz="1500" u="none" cap="none" strike="noStrike">
                <a:solidFill>
                  <a:srgbClr val="000000"/>
                </a:solidFill>
                <a:latin typeface="Arial"/>
                <a:ea typeface="Arial"/>
                <a:cs typeface="Arial"/>
                <a:sym typeface="Arial"/>
              </a:rPr>
              <a:t>padding (top/right/bottom/left): </a:t>
            </a:r>
            <a:r>
              <a:rPr b="0" i="0" lang="en-US" sz="1500" u="none" cap="none" strike="noStrike">
                <a:solidFill>
                  <a:srgbClr val="000000"/>
                </a:solidFill>
                <a:latin typeface="Arial"/>
                <a:ea typeface="Arial"/>
                <a:cs typeface="Arial"/>
                <a:sym typeface="Arial"/>
              </a:rPr>
              <a:t>Adds space between element and its own border.</a:t>
            </a:r>
            <a:endParaRPr b="0" i="0" sz="1700" u="none" cap="none" strike="noStrike">
              <a:solidFill>
                <a:srgbClr val="000000"/>
              </a:solidFill>
              <a:latin typeface="Calibri"/>
              <a:ea typeface="Calibri"/>
              <a:cs typeface="Calibri"/>
              <a:sym typeface="Calibri"/>
            </a:endParaRPr>
          </a:p>
          <a:p>
            <a:pPr indent="-113220" lvl="0" marL="221170" marR="0" rtl="0" algn="l">
              <a:lnSpc>
                <a:spcPct val="80000"/>
              </a:lnSpc>
              <a:spcBef>
                <a:spcPts val="40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500"/>
              <a:buFont typeface="Arial"/>
              <a:buChar char="•"/>
            </a:pPr>
            <a:r>
              <a:rPr b="1" i="0" lang="en-US" sz="1500" u="none" cap="none" strike="noStrike">
                <a:solidFill>
                  <a:srgbClr val="000000"/>
                </a:solidFill>
                <a:latin typeface="Arial"/>
                <a:ea typeface="Arial"/>
                <a:cs typeface="Arial"/>
                <a:sym typeface="Arial"/>
              </a:rPr>
              <a:t>margin (top/right/bottom/left): </a:t>
            </a:r>
            <a:r>
              <a:rPr b="0" i="0" lang="en-US" sz="1500" u="none" cap="none" strike="noStrike">
                <a:solidFill>
                  <a:srgbClr val="000000"/>
                </a:solidFill>
                <a:latin typeface="Arial"/>
                <a:ea typeface="Arial"/>
                <a:cs typeface="Arial"/>
                <a:sym typeface="Arial"/>
              </a:rPr>
              <a:t>Adds space between element and surrounding elements.</a:t>
            </a:r>
            <a:endParaRPr b="0" i="0" sz="1700" u="none" cap="none" strike="noStrike">
              <a:solidFill>
                <a:srgbClr val="000000"/>
              </a:solidFill>
              <a:latin typeface="Calibri"/>
              <a:ea typeface="Calibri"/>
              <a:cs typeface="Calibri"/>
              <a:sym typeface="Calibri"/>
            </a:endParaRPr>
          </a:p>
          <a:p>
            <a:pPr indent="-113220" lvl="0" marL="221170" marR="0" rtl="0" algn="l">
              <a:lnSpc>
                <a:spcPct val="80000"/>
              </a:lnSpc>
              <a:spcBef>
                <a:spcPts val="40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500"/>
              <a:buFont typeface="Arial"/>
              <a:buChar char="•"/>
            </a:pPr>
            <a:r>
              <a:rPr b="1" i="0" lang="en-US" sz="1500" u="none" cap="none" strike="noStrike">
                <a:solidFill>
                  <a:srgbClr val="000000"/>
                </a:solidFill>
                <a:latin typeface="Arial"/>
                <a:ea typeface="Arial"/>
                <a:cs typeface="Arial"/>
                <a:sym typeface="Arial"/>
              </a:rPr>
              <a:t>float: </a:t>
            </a:r>
            <a:r>
              <a:rPr b="0" i="0" lang="en-US" sz="1500" u="none" cap="none" strike="noStrike">
                <a:solidFill>
                  <a:srgbClr val="000000"/>
                </a:solidFill>
                <a:latin typeface="Arial"/>
                <a:ea typeface="Arial"/>
                <a:cs typeface="Arial"/>
                <a:sym typeface="Arial"/>
              </a:rPr>
              <a:t>Forces elements to the sides, centers, or tops.</a:t>
            </a:r>
            <a:endParaRPr b="0" i="0" sz="1700" u="none" cap="none" strike="noStrike">
              <a:solidFill>
                <a:srgbClr val="000000"/>
              </a:solidFill>
              <a:latin typeface="Calibri"/>
              <a:ea typeface="Calibri"/>
              <a:cs typeface="Calibri"/>
              <a:sym typeface="Calibri"/>
            </a:endParaRPr>
          </a:p>
          <a:p>
            <a:pPr indent="0" lvl="0" marL="0" marR="0" rtl="0" algn="l">
              <a:lnSpc>
                <a:spcPct val="80000"/>
              </a:lnSpc>
              <a:spcBef>
                <a:spcPts val="40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a:p>
            <a:pPr indent="0" lvl="0" marL="0" marR="0" rtl="0" algn="l">
              <a:lnSpc>
                <a:spcPct val="80000"/>
              </a:lnSpc>
              <a:spcBef>
                <a:spcPts val="300"/>
              </a:spcBef>
              <a:spcAft>
                <a:spcPts val="0"/>
              </a:spcAft>
              <a:buClr>
                <a:srgbClr val="000000"/>
              </a:buClr>
              <a:buSzPts val="1500"/>
              <a:buFont typeface="Arial"/>
              <a:buNone/>
            </a:pPr>
            <a:r>
              <a:rPr b="1" i="0" lang="en-US" sz="1500" u="sng" cap="none" strike="noStrike">
                <a:solidFill>
                  <a:srgbClr val="000000"/>
                </a:solidFill>
                <a:latin typeface="Arial"/>
                <a:ea typeface="Arial"/>
                <a:cs typeface="Arial"/>
                <a:sym typeface="Arial"/>
              </a:rPr>
              <a:t>Background: </a:t>
            </a:r>
            <a:endParaRPr b="0" i="0" sz="17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500"/>
              <a:buFont typeface="Arial"/>
              <a:buChar char="•"/>
            </a:pPr>
            <a:r>
              <a:rPr b="1" i="0" lang="en-US" sz="1500" u="none" cap="none" strike="noStrike">
                <a:solidFill>
                  <a:srgbClr val="000000"/>
                </a:solidFill>
                <a:latin typeface="Arial"/>
                <a:ea typeface="Arial"/>
                <a:cs typeface="Arial"/>
                <a:sym typeface="Arial"/>
              </a:rPr>
              <a:t>background-color: </a:t>
            </a:r>
            <a:r>
              <a:rPr b="0" i="0" lang="en-US" sz="1500" u="none" cap="none" strike="noStrike">
                <a:solidFill>
                  <a:srgbClr val="000000"/>
                </a:solidFill>
                <a:latin typeface="Arial"/>
                <a:ea typeface="Arial"/>
                <a:cs typeface="Arial"/>
                <a:sym typeface="Arial"/>
              </a:rPr>
              <a:t>sets background color.</a:t>
            </a:r>
            <a:endParaRPr b="0" i="0" sz="1700" u="none" cap="none" strike="noStrike">
              <a:solidFill>
                <a:srgbClr val="000000"/>
              </a:solidFill>
              <a:latin typeface="Calibri"/>
              <a:ea typeface="Calibri"/>
              <a:cs typeface="Calibri"/>
              <a:sym typeface="Calibri"/>
            </a:endParaRPr>
          </a:p>
          <a:p>
            <a:pPr indent="-221170" lvl="0" marL="221170" marR="0" rtl="0" algn="l">
              <a:lnSpc>
                <a:spcPct val="80000"/>
              </a:lnSpc>
              <a:spcBef>
                <a:spcPts val="300"/>
              </a:spcBef>
              <a:spcAft>
                <a:spcPts val="0"/>
              </a:spcAft>
              <a:buClr>
                <a:srgbClr val="000000"/>
              </a:buClr>
              <a:buSzPts val="1500"/>
              <a:buFont typeface="Arial"/>
              <a:buChar char="•"/>
            </a:pPr>
            <a:r>
              <a:rPr b="1" i="0" lang="en-US" sz="1500" u="none" cap="none" strike="noStrike">
                <a:solidFill>
                  <a:srgbClr val="000000"/>
                </a:solidFill>
                <a:latin typeface="Arial"/>
                <a:ea typeface="Arial"/>
                <a:cs typeface="Arial"/>
                <a:sym typeface="Arial"/>
              </a:rPr>
              <a:t>background-image: </a:t>
            </a:r>
            <a:r>
              <a:rPr b="0" i="0" lang="en-US" sz="1500" u="none" cap="none" strike="noStrike">
                <a:solidFill>
                  <a:srgbClr val="000000"/>
                </a:solidFill>
                <a:latin typeface="Arial"/>
                <a:ea typeface="Arial"/>
                <a:cs typeface="Arial"/>
                <a:sym typeface="Arial"/>
              </a:rPr>
              <a:t>sets background image.</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67"/>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Powerful Duo</a:t>
            </a:r>
            <a:endParaRPr/>
          </a:p>
        </p:txBody>
      </p:sp>
      <p:sp>
        <p:nvSpPr>
          <p:cNvPr id="530" name="Google Shape;530;p67"/>
          <p:cNvSpPr txBox="1"/>
          <p:nvPr/>
        </p:nvSpPr>
        <p:spPr>
          <a:xfrm>
            <a:off x="443344" y="1981199"/>
            <a:ext cx="8229601" cy="968809"/>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Believe it or not, HTML / CSS is all you need </a:t>
            </a:r>
            <a:endParaRPr b="0" i="0" sz="2400" u="none" cap="none" strike="noStrike">
              <a:solidFill>
                <a:srgbClr val="000000"/>
              </a:solidFill>
              <a:latin typeface="Calibri"/>
              <a:ea typeface="Calibri"/>
              <a:cs typeface="Calibri"/>
              <a:sym typeface="Calibri"/>
            </a:endParaRPr>
          </a:p>
          <a:p>
            <a:pPr indent="0" lvl="0" marL="0" marR="0" rtl="0" algn="ctr">
              <a:lnSpc>
                <a:spcPct val="90000"/>
              </a:lnSpc>
              <a:spcBef>
                <a:spcPts val="60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to develop a vivid, full-blown website. </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68"/>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INSTRUCTOR DEMO</a:t>
            </a:r>
            <a:endParaRPr/>
          </a:p>
        </p:txBody>
      </p:sp>
      <p:sp>
        <p:nvSpPr>
          <p:cNvPr id="536" name="Google Shape;536;p68"/>
          <p:cNvSpPr/>
          <p:nvPr/>
        </p:nvSpPr>
        <p:spPr>
          <a:xfrm>
            <a:off x="304800" y="1447800"/>
            <a:ext cx="8534400" cy="3429000"/>
          </a:xfrm>
          <a:prstGeom prst="rect">
            <a:avLst/>
          </a:prstGeom>
          <a:noFill/>
          <a:ln cap="flat" cmpd="sng" w="9525">
            <a:solidFill>
              <a:srgbClr val="5B9BD5"/>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1" lang="en-US" sz="3600" u="none" cap="none" strike="noStrike">
                <a:solidFill>
                  <a:srgbClr val="000000"/>
                </a:solidFill>
                <a:latin typeface="Arial"/>
                <a:ea typeface="Arial"/>
                <a:cs typeface="Arial"/>
                <a:sym typeface="Arial"/>
              </a:rPr>
              <a:t>Instructor: Demo </a:t>
            </a:r>
            <a:endParaRPr b="0" i="0" sz="33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rgbClr val="000000"/>
                </a:solidFill>
                <a:latin typeface="Arial"/>
                <a:ea typeface="Arial"/>
                <a:cs typeface="Arial"/>
                <a:sym typeface="Arial"/>
              </a:rPr>
              <a:t>(quickexample_internalcss.html | 2-BasicCSS) </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9"/>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&gt; YOUR TURN!</a:t>
            </a:r>
            <a:endParaRPr/>
          </a:p>
        </p:txBody>
      </p:sp>
      <p:sp>
        <p:nvSpPr>
          <p:cNvPr id="542" name="Google Shape;542;p69"/>
          <p:cNvSpPr/>
          <p:nvPr/>
        </p:nvSpPr>
        <p:spPr>
          <a:xfrm>
            <a:off x="-11742" y="689615"/>
            <a:ext cx="9155743" cy="5626583"/>
          </a:xfrm>
          <a:prstGeom prst="rect">
            <a:avLst/>
          </a:prstGeom>
          <a:solidFill>
            <a:srgbClr val="F2F2F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43" name="Google Shape;543;p69"/>
          <p:cNvSpPr txBox="1"/>
          <p:nvPr/>
        </p:nvSpPr>
        <p:spPr>
          <a:xfrm>
            <a:off x="304800" y="914399"/>
            <a:ext cx="8686800" cy="257066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Assignment</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In this activity, you’ll upgrade your previous HTML bio-page using CSS style rules. Once you’re done, commit and push up your changes to GitHub.</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We’ll send you additional instructions via Slack.</a:t>
            </a:r>
            <a:endParaRPr/>
          </a:p>
        </p:txBody>
      </p:sp>
      <p:sp>
        <p:nvSpPr>
          <p:cNvPr id="544" name="Google Shape;544;p69"/>
          <p:cNvSpPr txBox="1"/>
          <p:nvPr/>
        </p:nvSpPr>
        <p:spPr>
          <a:xfrm>
            <a:off x="2590800" y="124821"/>
            <a:ext cx="6400800" cy="350659"/>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Activity</a:t>
            </a:r>
            <a:r>
              <a:rPr b="0" i="1" lang="en-US" sz="18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3-HTML_CSS_Layout </a:t>
            </a:r>
            <a:r>
              <a:rPr b="1" i="0" lang="en-US" sz="1800" u="none" cap="none" strike="noStrike">
                <a:solidFill>
                  <a:srgbClr val="000000"/>
                </a:solidFill>
                <a:latin typeface="Arial"/>
                <a:ea typeface="Arial"/>
                <a:cs typeface="Arial"/>
                <a:sym typeface="Arial"/>
              </a:rPr>
              <a:t>|  Suggested Time: </a:t>
            </a:r>
            <a:r>
              <a:rPr b="0" i="0" lang="en-US" sz="1800" u="none" cap="none" strike="noStrike">
                <a:solidFill>
                  <a:srgbClr val="000000"/>
                </a:solidFill>
                <a:latin typeface="Arial"/>
                <a:ea typeface="Arial"/>
                <a:cs typeface="Arial"/>
                <a:sym typeface="Arial"/>
              </a:rPr>
              <a:t>20 min</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0"/>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&gt; YOUR TURN!</a:t>
            </a:r>
            <a:endParaRPr/>
          </a:p>
        </p:txBody>
      </p:sp>
      <p:pic>
        <p:nvPicPr>
          <p:cNvPr descr="image29.png" id="550" name="Google Shape;550;p70"/>
          <p:cNvPicPr preferRelativeResize="0"/>
          <p:nvPr/>
        </p:nvPicPr>
        <p:blipFill rotWithShape="1">
          <a:blip r:embed="rId3">
            <a:alphaModFix/>
          </a:blip>
          <a:srcRect b="0" l="0" r="0" t="0"/>
          <a:stretch/>
        </p:blipFill>
        <p:spPr>
          <a:xfrm>
            <a:off x="304800" y="914400"/>
            <a:ext cx="8455743" cy="3276600"/>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71"/>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Video Walkthrough!!</a:t>
            </a:r>
            <a:endParaRPr/>
          </a:p>
        </p:txBody>
      </p:sp>
      <p:pic>
        <p:nvPicPr>
          <p:cNvPr descr="image30.png" id="556" name="Google Shape;556;p71"/>
          <p:cNvPicPr preferRelativeResize="0"/>
          <p:nvPr/>
        </p:nvPicPr>
        <p:blipFill rotWithShape="1">
          <a:blip r:embed="rId3">
            <a:alphaModFix/>
          </a:blip>
          <a:srcRect b="0" l="0" r="0" t="0"/>
          <a:stretch/>
        </p:blipFill>
        <p:spPr>
          <a:xfrm>
            <a:off x="457200" y="838200"/>
            <a:ext cx="8229600" cy="4752975"/>
          </a:xfrm>
          <a:prstGeom prst="rect">
            <a:avLst/>
          </a:prstGeom>
          <a:noFill/>
          <a:ln>
            <a:noFill/>
          </a:ln>
        </p:spPr>
      </p:pic>
      <p:sp>
        <p:nvSpPr>
          <p:cNvPr id="557" name="Google Shape;557;p71"/>
          <p:cNvSpPr txBox="1"/>
          <p:nvPr/>
        </p:nvSpPr>
        <p:spPr>
          <a:xfrm>
            <a:off x="457200" y="5638798"/>
            <a:ext cx="8229600" cy="617358"/>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FF"/>
              </a:buClr>
              <a:buSzPts val="1800"/>
              <a:buFont typeface="Arial"/>
              <a:buNone/>
            </a:pPr>
            <a:r>
              <a:rPr b="0" i="0" lang="en-US" sz="1800" u="sng" cap="none" strike="noStrike">
                <a:solidFill>
                  <a:schemeClr val="hlink"/>
                </a:solidFill>
                <a:latin typeface="Arial"/>
                <a:ea typeface="Arial"/>
                <a:cs typeface="Arial"/>
                <a:sym typeface="Arial"/>
                <a:hlinkClick r:id="rId4"/>
              </a:rPr>
              <a:t>https://www.youtube.com/watch?v=kMBinXTCrXI&amp;list=PLgJ8UgkiorCnMLsUevoQRxH8t9bt7ne14&amp;index=2</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72"/>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Still a Bit Confused?</a:t>
            </a:r>
            <a:endParaRPr/>
          </a:p>
        </p:txBody>
      </p:sp>
      <p:sp>
        <p:nvSpPr>
          <p:cNvPr id="563" name="Google Shape;563;p72"/>
          <p:cNvSpPr txBox="1"/>
          <p:nvPr/>
        </p:nvSpPr>
        <p:spPr>
          <a:xfrm>
            <a:off x="381000" y="914399"/>
            <a:ext cx="8001000" cy="4892037"/>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Remember! We’ve got video guides for key activities like that last one.</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If you feel like you are EVER falling behind, use those online walkthroughs to help catch back up. They are made to be easy to understand.</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Still having trouble? Shoot your instructor or one of your TAs a message!</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We are here to help you out in whatever way we can! </a:t>
            </a:r>
            <a:endParaRPr/>
          </a:p>
        </p:txBody>
      </p:sp>
      <p:pic>
        <p:nvPicPr>
          <p:cNvPr descr="image31.png" id="564" name="Google Shape;564;p72"/>
          <p:cNvPicPr preferRelativeResize="0"/>
          <p:nvPr/>
        </p:nvPicPr>
        <p:blipFill rotWithShape="1">
          <a:blip r:embed="rId3">
            <a:alphaModFix/>
          </a:blip>
          <a:srcRect b="0" l="0" r="0" t="0"/>
          <a:stretch/>
        </p:blipFill>
        <p:spPr>
          <a:xfrm>
            <a:off x="2209800" y="1600200"/>
            <a:ext cx="4572000" cy="2571750"/>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3"/>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FFFFFF"/>
              </a:buClr>
              <a:buSzPts val="4100"/>
              <a:buFont typeface="Arial"/>
              <a:buNone/>
            </a:pPr>
            <a:r>
              <a:rPr i="1" lang="en-US" sz="4100">
                <a:solidFill>
                  <a:srgbClr val="FFFFFF"/>
                </a:solidFill>
              </a:rPr>
              <a:t>Recap + Questions</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2"/>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Today’s Objectives</a:t>
            </a:r>
            <a:endParaRPr/>
          </a:p>
        </p:txBody>
      </p:sp>
      <p:sp>
        <p:nvSpPr>
          <p:cNvPr id="73" name="Google Shape;73;p12"/>
          <p:cNvSpPr txBox="1"/>
          <p:nvPr/>
        </p:nvSpPr>
        <p:spPr>
          <a:xfrm>
            <a:off x="98425" y="1066799"/>
            <a:ext cx="8947150" cy="3655165"/>
          </a:xfrm>
          <a:prstGeom prst="rect">
            <a:avLst/>
          </a:prstGeom>
          <a:noFill/>
          <a:ln>
            <a:noFill/>
          </a:ln>
        </p:spPr>
        <p:txBody>
          <a:bodyPr anchorCtr="0" anchor="t" bIns="91400" lIns="91400" spcFirstLastPara="1" rIns="91400" wrap="square" tIns="91400">
            <a:noAutofit/>
          </a:bodyPr>
          <a:lstStyle/>
          <a:p>
            <a:pPr indent="-257175" lvl="0" marL="257175"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Students will understand the importance of Git Version Control and of how to use it.</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Students will create GitHub Repositories, push code into them, and share with class.</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Students will make more HTML documents.</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Students will learn to properly use basic HTML tags.</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Students will implement basic CSS styling to HTML documents. </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type="title"/>
          </p:nvPr>
        </p:nvSpPr>
        <p:spPr>
          <a:xfrm>
            <a:off x="304797" y="-3"/>
            <a:ext cx="5470532" cy="653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Know Thyself</a:t>
            </a:r>
            <a:endParaRPr/>
          </a:p>
        </p:txBody>
      </p:sp>
      <p:sp>
        <p:nvSpPr>
          <p:cNvPr id="79" name="Google Shape;79;p13"/>
          <p:cNvSpPr txBox="1"/>
          <p:nvPr/>
        </p:nvSpPr>
        <p:spPr>
          <a:xfrm>
            <a:off x="304799" y="1066796"/>
            <a:ext cx="8740776" cy="3769465"/>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If you are a </a:t>
            </a:r>
            <a:r>
              <a:rPr b="1" i="1" lang="en-US" sz="2000" u="none" cap="none" strike="noStrike">
                <a:solidFill>
                  <a:srgbClr val="000000"/>
                </a:solidFill>
                <a:latin typeface="Arial"/>
                <a:ea typeface="Arial"/>
                <a:cs typeface="Arial"/>
                <a:sym typeface="Arial"/>
              </a:rPr>
              <a:t>complete</a:t>
            </a:r>
            <a:r>
              <a:rPr b="1" i="0" lang="en-US" sz="2000" u="none" cap="none" strike="noStrike">
                <a:solidFill>
                  <a:srgbClr val="000000"/>
                </a:solidFill>
                <a:latin typeface="Arial"/>
                <a:ea typeface="Arial"/>
                <a:cs typeface="Arial"/>
                <a:sym typeface="Arial"/>
              </a:rPr>
              <a:t> beginner to HTML/CSS and Coding:</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Continue getting comfortable with HTML.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Be able to completely write a basic HTML document (like in last class).</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Understand what CSS is, what it’s for, and how it works with HTML.</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1" lang="en-US" sz="1800" u="none" cap="none" strike="noStrike">
                <a:solidFill>
                  <a:srgbClr val="000000"/>
                </a:solidFill>
                <a:latin typeface="Arial"/>
                <a:ea typeface="Arial"/>
                <a:cs typeface="Arial"/>
                <a:sym typeface="Arial"/>
              </a:rPr>
              <a:t>Be able to use Git and GitHub to upload code.</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If you’ve had past exposure and felt comfortable with the last lesson:</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Aim to build up your skills. Clear up any questions or confusions about HTML.</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Become knowledgeable about a wider range of HTML and CSS tags.</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Be able to selectively apply CSS to specific HTML elements.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400"/>
              </a:spcBef>
              <a:spcAft>
                <a:spcPts val="0"/>
              </a:spcAft>
              <a:buClr>
                <a:srgbClr val="000000"/>
              </a:buClr>
              <a:buSzPts val="1800"/>
              <a:buFont typeface="Arial"/>
              <a:buChar char="•"/>
            </a:pPr>
            <a:r>
              <a:rPr b="0" i="1" lang="en-US" sz="1800" u="none" cap="none" strike="noStrike">
                <a:solidFill>
                  <a:srgbClr val="000000"/>
                </a:solidFill>
                <a:latin typeface="Arial"/>
                <a:ea typeface="Arial"/>
                <a:cs typeface="Arial"/>
                <a:sym typeface="Arial"/>
              </a:rPr>
              <a:t>Be able to use Git and GitHub to upload code. </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4"/>
          <p:cNvSpPr txBox="1"/>
          <p:nvPr>
            <p:ph type="title"/>
          </p:nvPr>
        </p:nvSpPr>
        <p:spPr>
          <a:xfrm>
            <a:off x="390606" y="2953542"/>
            <a:ext cx="8229601" cy="87186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Clr>
                <a:srgbClr val="FFFFFF"/>
              </a:buClr>
              <a:buSzPts val="4100"/>
              <a:buFont typeface="Arial"/>
              <a:buNone/>
            </a:pPr>
            <a:r>
              <a:rPr i="1" lang="en-US" sz="4100">
                <a:solidFill>
                  <a:srgbClr val="FFFFFF"/>
                </a:solidFill>
              </a:rPr>
              <a:t>What / Why Git?</a:t>
            </a:r>
            <a:endParaRPr/>
          </a:p>
        </p:txBody>
      </p:sp>
    </p:spTree>
  </p:cSld>
  <p:clrMapOvr>
    <a:masterClrMapping/>
  </p:clrMapOvr>
  <mc:AlternateContent>
    <mc:Choice Requires="p14">
      <p:transition spd="slow" p14:dur="12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404040"/>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